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3" r:id="rId2"/>
    <p:sldId id="284" r:id="rId3"/>
    <p:sldId id="347" r:id="rId4"/>
    <p:sldId id="288" r:id="rId5"/>
    <p:sldId id="289" r:id="rId6"/>
    <p:sldId id="349" r:id="rId7"/>
    <p:sldId id="348" r:id="rId8"/>
    <p:sldId id="292" r:id="rId9"/>
    <p:sldId id="353" r:id="rId10"/>
    <p:sldId id="354" r:id="rId11"/>
    <p:sldId id="357" r:id="rId12"/>
    <p:sldId id="339" r:id="rId13"/>
    <p:sldId id="386" r:id="rId14"/>
    <p:sldId id="387" r:id="rId15"/>
    <p:sldId id="388" r:id="rId16"/>
    <p:sldId id="377" r:id="rId17"/>
    <p:sldId id="378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90" r:id="rId32"/>
    <p:sldId id="389" r:id="rId33"/>
    <p:sldId id="392" r:id="rId34"/>
    <p:sldId id="393" r:id="rId35"/>
    <p:sldId id="394" r:id="rId36"/>
    <p:sldId id="395" r:id="rId37"/>
    <p:sldId id="397" r:id="rId38"/>
    <p:sldId id="402" r:id="rId39"/>
    <p:sldId id="398" r:id="rId40"/>
    <p:sldId id="399" r:id="rId41"/>
    <p:sldId id="351" r:id="rId42"/>
    <p:sldId id="383" r:id="rId43"/>
    <p:sldId id="324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A2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96265" autoAdjust="0"/>
  </p:normalViewPr>
  <p:slideViewPr>
    <p:cSldViewPr>
      <p:cViewPr varScale="1">
        <p:scale>
          <a:sx n="97" d="100"/>
          <a:sy n="97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07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A2CF860-5090-4207-9FF4-0D6FF7E13234}" type="datetimeFigureOut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89729B2-30A2-4744-980E-28B63BB158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00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81CEA86-E32B-4D33-B93A-DEC3D69E5292}" type="datetimeFigureOut">
              <a:rPr lang="en-US"/>
              <a:pPr>
                <a:defRPr/>
              </a:pPr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7EA1922-94B3-446B-AA9B-F77819AAA4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166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743F827-D3B7-4C3D-998B-7177F15C4EFF}" type="slidenum">
              <a:rPr lang="en-US" smtClean="0">
                <a:latin typeface="Calibri" pitchFamily="34" charset="0"/>
              </a:rPr>
              <a:pPr eaLnBrk="1" hangingPunct="1"/>
              <a:t>1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6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3314C0B-7285-4232-97E5-FB9D08A041FB}" type="slidenum">
              <a:rPr lang="en-US" smtClean="0">
                <a:latin typeface="Calibri" pitchFamily="34" charset="0"/>
              </a:rPr>
              <a:pPr eaLnBrk="1" hangingPunct="1"/>
              <a:t>2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1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DA01A38-B537-4DCC-89B8-0BA98891838D}" type="slidenum">
              <a:rPr lang="en-US" smtClean="0">
                <a:latin typeface="Calibri" pitchFamily="34" charset="0"/>
              </a:rPr>
              <a:pPr eaLnBrk="1" hangingPunct="1"/>
              <a:t>3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1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A40812F-6D92-40C4-A0FE-80768716A805}" type="slidenum">
              <a:rPr lang="en-US" smtClean="0">
                <a:latin typeface="Calibri" pitchFamily="34" charset="0"/>
              </a:rPr>
              <a:pPr eaLnBrk="1" hangingPunct="1"/>
              <a:t>4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3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CB09E3F-0D72-4FA7-8B6A-FC20B9EE5415}" type="slidenum">
              <a:rPr lang="en-US" smtClean="0">
                <a:latin typeface="Calibri" pitchFamily="34" charset="0"/>
              </a:rPr>
              <a:pPr eaLnBrk="1" hangingPunct="1"/>
              <a:t>5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97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B691F4B-B81B-428B-BFE5-9ABDA5E8C675}" type="slidenum">
              <a:rPr lang="en-US" smtClean="0">
                <a:latin typeface="Calibri" pitchFamily="34" charset="0"/>
              </a:rPr>
              <a:pPr eaLnBrk="1" hangingPunct="1"/>
              <a:t>6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394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5848" indent="-286864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458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6441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65424" indent="-229492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24407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83390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42373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901356" indent="-229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F5698A5-8FF5-40EC-9745-13D020DBC8CC}" type="slidenum">
              <a:rPr lang="en-US" smtClean="0">
                <a:latin typeface="Calibri" pitchFamily="34" charset="0"/>
              </a:rPr>
              <a:pPr eaLnBrk="1" hangingPunct="1"/>
              <a:t>8</a:t>
            </a:fld>
            <a:endParaRPr 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78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A1922-94B3-446B-AA9B-F77819AAA4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94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id: the quadcopter will first move to WP 1, and then to WP 2, and so on;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param2: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if the sphere with this radius is hit by the quadcopter, the WP counts as reached;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param3: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to 0 if the quadcopter is desired to pass through the WP; otherwise this parameter controls the radius to fly by the WP, where a positive value for a clockwise orbit and a negative value for a counter-clockwise orbit;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A1922-94B3-446B-AA9B-F77819AAA45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60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gi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Page">
    <p:bg>
      <p:bgPr>
        <a:solidFill>
          <a:srgbClr val="0A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ognitive Mode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0"/>
            <a:ext cx="1295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iai circui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38600"/>
            <a:ext cx="12192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oldier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Air Traffic2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334000"/>
            <a:ext cx="1447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IMG_9158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uav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432425"/>
            <a:ext cx="192563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splash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5943600" y="5486400"/>
            <a:ext cx="3200400" cy="762000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algn="r" fontAlgn="auto">
              <a:spcAft>
                <a:spcPts val="0"/>
              </a:spcAft>
              <a:defRPr/>
            </a:pPr>
            <a:r>
              <a:rPr lang="en-US" sz="1400" dirty="0">
                <a:latin typeface="+mj-lt"/>
                <a:ea typeface="+mj-ea"/>
                <a:cs typeface="+mj-cs"/>
              </a:rPr>
              <a:t>Intelligent </a:t>
            </a:r>
            <a:r>
              <a:rPr lang="en-US" sz="1400" dirty="0">
                <a:latin typeface="Microsoft Sans Serif" pitchFamily="34" charset="0"/>
                <a:ea typeface="+mj-ea"/>
                <a:cs typeface="Microsoft Sans Serif" pitchFamily="34" charset="0"/>
              </a:rPr>
              <a:t>Automation</a:t>
            </a:r>
            <a:r>
              <a:rPr lang="en-US" sz="1400" dirty="0">
                <a:latin typeface="+mj-lt"/>
                <a:ea typeface="+mj-ea"/>
                <a:cs typeface="+mj-cs"/>
              </a:rPr>
              <a:t>, Inc.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15400 Calhoun Drive, Suite 400</a:t>
            </a:r>
          </a:p>
          <a:p>
            <a:pPr algn="r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Rockville, MD 20855</a:t>
            </a:r>
          </a:p>
          <a:p>
            <a:pPr algn="r" fontAlgn="auto">
              <a:spcAft>
                <a:spcPts val="0"/>
              </a:spcAft>
              <a:defRPr/>
            </a:pPr>
            <a:endParaRPr lang="en-US" sz="1400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676400" y="76200"/>
            <a:ext cx="6477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atin typeface="Arial" charset="0"/>
              </a:rPr>
              <a:t>INTELLIGENT AUTOMATION  INC., PROPRIETARY INFORMATION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latin typeface="Arial" charset="0"/>
              </a:rPr>
              <a:t>The information contained in this document is property of IAI, and further dissemination is prohibited without  written permission of IAI</a:t>
            </a:r>
            <a:endParaRPr lang="en-US" sz="1000" dirty="0">
              <a:latin typeface="+mn-l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828800" y="1752600"/>
            <a:ext cx="6477000" cy="1600200"/>
          </a:xfrm>
        </p:spPr>
        <p:txBody>
          <a:bodyPr anchor="t">
            <a:normAutofit/>
          </a:bodyPr>
          <a:lstStyle>
            <a:lvl1pPr algn="ctr">
              <a:defRPr sz="30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6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761998" y="990602"/>
            <a:ext cx="4572000" cy="48767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638800" y="1143000"/>
            <a:ext cx="3048000" cy="21336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638800" y="3581400"/>
            <a:ext cx="3048000" cy="21336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7B2F5849-E356-499C-AD2B-4DE17090445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16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7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D6121D5-8D11-41AE-A769-E222A06551BF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4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7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anchor="ctr"/>
          <a:lstStyle>
            <a:lvl1pPr>
              <a:defRPr b="1"/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3000">
                <a:latin typeface="+mj-lt"/>
                <a:ea typeface="+mj-ea"/>
                <a:cs typeface="+mj-cs"/>
              </a:rPr>
              <a:t>Click to edit Master title style</a:t>
            </a:r>
            <a:endParaRPr lang="en-US" sz="30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1219200"/>
            <a:ext cx="3008313" cy="6096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5111750" cy="51053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828800"/>
            <a:ext cx="3008313" cy="4495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061035E5-8302-46B1-9818-46C0943ED5F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770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EA206E9-66EA-4DD1-A94A-D2383EC76586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1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810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Movie or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FOO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495801"/>
            <a:ext cx="5486400" cy="4572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81000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953001"/>
            <a:ext cx="5486400" cy="987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BB5607B5-4C20-45AF-8D05-78B9CFC16BC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9B72DE4-811C-47B4-9B0B-E58C4D66514E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9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6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A2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achiner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334000"/>
            <a:ext cx="1295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cybelepro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5908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circuit close up 1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334000"/>
            <a:ext cx="1227138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Air Traffic3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2954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amigo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334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 descr="army cropped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9624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endslide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/>
          <p:cNvSpPr txBox="1">
            <a:spLocks/>
          </p:cNvSpPr>
          <p:nvPr userDrawn="1"/>
        </p:nvSpPr>
        <p:spPr>
          <a:xfrm>
            <a:off x="0" y="5181600"/>
            <a:ext cx="3048000" cy="1371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15400 Calhoun Drive, Suite 400</a:t>
            </a:r>
          </a:p>
          <a:p>
            <a:pPr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Rockville MD, 20855</a:t>
            </a:r>
          </a:p>
          <a:p>
            <a:pPr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(301) 294-5200</a:t>
            </a:r>
          </a:p>
          <a:p>
            <a:pPr algn="l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i-a-i.com</a:t>
            </a:r>
          </a:p>
        </p:txBody>
      </p:sp>
      <p:pic>
        <p:nvPicPr>
          <p:cNvPr id="10" name="Picture 14" descr="underscore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388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0" y="0"/>
            <a:ext cx="5638800" cy="8413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0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Intelligent </a:t>
            </a:r>
            <a:r>
              <a:rPr lang="en-US" dirty="0">
                <a:latin typeface="Microsoft Sans Serif" pitchFamily="34" charset="0"/>
                <a:ea typeface="+mj-ea"/>
                <a:cs typeface="Microsoft Sans Serif" pitchFamily="34" charset="0"/>
              </a:rPr>
              <a:t>Automation</a:t>
            </a:r>
            <a:r>
              <a:rPr lang="en-US" dirty="0">
                <a:latin typeface="+mj-lt"/>
                <a:ea typeface="+mj-ea"/>
                <a:cs typeface="+mj-cs"/>
              </a:rPr>
              <a:t>, Inc.</a:t>
            </a:r>
          </a:p>
        </p:txBody>
      </p:sp>
      <p:sp>
        <p:nvSpPr>
          <p:cNvPr id="12" name="Content Placeholder 2"/>
          <p:cNvSpPr txBox="1">
            <a:spLocks/>
          </p:cNvSpPr>
          <p:nvPr userDrawn="1"/>
        </p:nvSpPr>
        <p:spPr>
          <a:xfrm>
            <a:off x="1600200" y="2590800"/>
            <a:ext cx="4876800" cy="1219200"/>
          </a:xfrm>
          <a:prstGeom prst="rect">
            <a:avLst/>
          </a:prstGeom>
        </p:spPr>
        <p:txBody>
          <a:bodyPr/>
          <a:lstStyle/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Innovative solutions to meet your technical challenges …..</a:t>
            </a:r>
          </a:p>
        </p:txBody>
      </p:sp>
    </p:spTree>
    <p:extLst>
      <p:ext uri="{BB962C8B-B14F-4D97-AF65-F5344CB8AC3E}">
        <p14:creationId xmlns:p14="http://schemas.microsoft.com/office/powerpoint/2010/main" val="125908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98" y="0"/>
            <a:ext cx="8361802" cy="7747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www.i-a-i.com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BE101-6812-44E0-95F4-82E0C98655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3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609600"/>
          </a:xfrm>
        </p:spPr>
        <p:txBody>
          <a:bodyPr anchor="t">
            <a:normAutofit/>
          </a:bodyPr>
          <a:lstStyle>
            <a:lvl1pPr algn="ctr">
              <a:defRPr sz="3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429000"/>
            <a:ext cx="7772400" cy="4572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A297742D-E5D3-4F91-9F07-09D1228A24D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66E8E86-0365-4666-9069-6B7D3A347380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9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01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57200" y="914400"/>
            <a:ext cx="8229600" cy="5257801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8686800" y="6569075"/>
            <a:ext cx="457200" cy="288925"/>
          </a:xfrm>
        </p:spPr>
        <p:txBody>
          <a:bodyPr/>
          <a:lstStyle>
            <a:lvl1pPr>
              <a:defRPr/>
            </a:lvl1pPr>
          </a:lstStyle>
          <a:p>
            <a:fld id="{2AA7D511-7079-4857-872F-E9A833BABFF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5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6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67A978-CECD-4B87-BA02-31CD431BAEB0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026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3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ABAE3400-CCA9-4B24-A220-538D87E9DA4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E8017EC-A271-4F46-AD77-57AE822D3E42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8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9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257800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257800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4F37933C-F057-4B19-9C92-6A384CA219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50369D3-4CBF-45AC-8FD2-79898DB7FF95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0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4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533400" y="4038600"/>
            <a:ext cx="3886200" cy="457200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4648200" y="4038600"/>
            <a:ext cx="3886200" cy="457200"/>
          </a:xfrm>
          <a:prstGeom prst="rect">
            <a:avLst/>
          </a:prstGeom>
        </p:spPr>
        <p:txBody>
          <a:bodyPr anchor="ctr"/>
          <a:lstStyle>
            <a:lvl1pPr algn="l">
              <a:defRPr sz="2000" b="1"/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33400" y="1371600"/>
            <a:ext cx="3886200" cy="25305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4495800"/>
            <a:ext cx="3886200" cy="987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648200" y="1371600"/>
            <a:ext cx="3886200" cy="2530549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8"/>
          </p:nvPr>
        </p:nvSpPr>
        <p:spPr>
          <a:xfrm>
            <a:off x="4648200" y="4495800"/>
            <a:ext cx="3886200" cy="987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CF0AD966-2B80-478B-833D-2F2E0F0C16A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20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1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D2F7-911F-40A2-BAAA-65C7C2804D3A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6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93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962400" cy="2133599"/>
          </a:xfrm>
          <a:prstGeom prst="rect">
            <a:avLst/>
          </a:prstGeom>
          <a:ln>
            <a:solidFill>
              <a:srgbClr val="0A2E54"/>
            </a:solidFill>
          </a:ln>
        </p:spPr>
        <p:txBody>
          <a:bodyPr rtlCol="0">
            <a:normAutofit/>
          </a:bodyPr>
          <a:lstStyle>
            <a:lvl1pPr algn="l">
              <a:defRPr sz="1600" b="1" baseline="0"/>
            </a:lvl1pPr>
            <a:lvl2pPr>
              <a:defRPr sz="1400" baseline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idx="14"/>
          </p:nvPr>
        </p:nvSpPr>
        <p:spPr>
          <a:xfrm>
            <a:off x="4648200" y="1219200"/>
            <a:ext cx="3962400" cy="2133599"/>
          </a:xfrm>
          <a:prstGeom prst="rect">
            <a:avLst/>
          </a:prstGeom>
          <a:ln>
            <a:solidFill>
              <a:srgbClr val="0A2E54"/>
            </a:solidFill>
          </a:ln>
        </p:spPr>
        <p:txBody>
          <a:bodyPr rtlCol="0">
            <a:normAutofit/>
          </a:bodyPr>
          <a:lstStyle>
            <a:lvl1pPr algn="l">
              <a:defRPr sz="1600" b="1" baseline="0"/>
            </a:lvl1pPr>
            <a:lvl2pPr>
              <a:defRPr sz="1400" baseline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idx="15"/>
          </p:nvPr>
        </p:nvSpPr>
        <p:spPr>
          <a:xfrm>
            <a:off x="4648200" y="3505200"/>
            <a:ext cx="3962400" cy="2133599"/>
          </a:xfrm>
          <a:prstGeom prst="rect">
            <a:avLst/>
          </a:prstGeom>
          <a:ln>
            <a:solidFill>
              <a:srgbClr val="0A2E54"/>
            </a:solidFill>
          </a:ln>
        </p:spPr>
        <p:txBody>
          <a:bodyPr rtlCol="0">
            <a:normAutofit/>
          </a:bodyPr>
          <a:lstStyle>
            <a:lvl1pPr algn="l">
              <a:defRPr sz="1600" b="1" baseline="0"/>
            </a:lvl1pPr>
            <a:lvl2pPr>
              <a:defRPr sz="1400" baseline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idx="16"/>
          </p:nvPr>
        </p:nvSpPr>
        <p:spPr>
          <a:xfrm>
            <a:off x="457200" y="5791200"/>
            <a:ext cx="2590800" cy="304800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algn="l">
              <a:buFont typeface="Arial" pitchFamily="34" charset="0"/>
              <a:buNone/>
              <a:defRPr sz="1400" b="1"/>
            </a:lvl1pPr>
            <a:lvl2pPr>
              <a:defRPr lang="en-US" dirty="0" smtClean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idx="17"/>
          </p:nvPr>
        </p:nvSpPr>
        <p:spPr>
          <a:xfrm>
            <a:off x="3200400" y="5791200"/>
            <a:ext cx="2590800" cy="304800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algn="ctr">
              <a:buFont typeface="Arial" pitchFamily="34" charset="0"/>
              <a:buNone/>
              <a:defRPr sz="1400" b="1"/>
            </a:lvl1pPr>
            <a:lvl2pPr>
              <a:defRPr lang="en-US" dirty="0" smtClean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idx="18"/>
          </p:nvPr>
        </p:nvSpPr>
        <p:spPr>
          <a:xfrm>
            <a:off x="6096000" y="5791200"/>
            <a:ext cx="2590800" cy="304800"/>
          </a:xfrm>
          <a:prstGeom prst="rect">
            <a:avLst/>
          </a:prstGeom>
          <a:ln>
            <a:noFill/>
          </a:ln>
        </p:spPr>
        <p:txBody>
          <a:bodyPr rtlCol="0">
            <a:normAutofit/>
          </a:bodyPr>
          <a:lstStyle>
            <a:lvl1pPr algn="r">
              <a:buFont typeface="Arial" pitchFamily="34" charset="0"/>
              <a:buNone/>
              <a:defRPr sz="1400" b="1"/>
            </a:lvl1pPr>
            <a:lvl2pPr>
              <a:defRPr lang="en-US" dirty="0" smtClean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9"/>
          </p:nvPr>
        </p:nvSpPr>
        <p:spPr>
          <a:xfrm>
            <a:off x="533400" y="3505200"/>
            <a:ext cx="3962400" cy="2133599"/>
          </a:xfrm>
          <a:prstGeom prst="rect">
            <a:avLst/>
          </a:prstGeom>
          <a:ln>
            <a:solidFill>
              <a:srgbClr val="0A2E54"/>
            </a:solidFill>
          </a:ln>
        </p:spPr>
        <p:txBody>
          <a:bodyPr rtlCol="0">
            <a:normAutofit/>
          </a:bodyPr>
          <a:lstStyle>
            <a:lvl1pPr algn="l">
              <a:defRPr sz="1600" b="1" baseline="0"/>
            </a:lvl1pPr>
            <a:lvl2pPr>
              <a:defRPr sz="1400" baseline="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20"/>
          </p:nvPr>
        </p:nvSpPr>
        <p:spPr>
          <a:xfrm>
            <a:off x="8686800" y="6477000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51A151B0-86A0-4901-A573-CDEEA006383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2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E2661CD-94AC-4E19-8408-D95AC29E897D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6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4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EADER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FOOT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375" y="1219200"/>
            <a:ext cx="4040188" cy="5029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1143000"/>
            <a:ext cx="4041775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56356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AFD267C3-6B96-4B9B-A4B2-8B651543FC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F947A2-45E0-42BA-9840-A5A066607731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2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06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OOT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7938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8686800" y="6492875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fld id="{82FD3642-6B5C-4E04-B190-19A8454F813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38800" y="6553200"/>
            <a:ext cx="3505200" cy="3048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1EF098F-A443-4AE7-BED0-7A10F5B920BB}" type="datetime1">
              <a:rPr lang="en-US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6" name="Picture 2" descr="http://namesuniversity.com/wp-content/uploads/2015/11/Purdue-University-System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6357408"/>
            <a:ext cx="841375" cy="38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3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8229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Intelligent Automation, Inc.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8382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38800" y="6492875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strike="noStrike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324600"/>
            <a:ext cx="457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8A8E99"/>
                </a:solidFill>
                <a:latin typeface="Microsoft Sans Serif" panose="020B0604020202020204" pitchFamily="34" charset="0"/>
              </a:defRPr>
            </a:lvl1pPr>
          </a:lstStyle>
          <a:p>
            <a:fld id="{A39E9743-6CDF-4E4D-A630-C71BF7DCA79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7" r:id="rId13"/>
    <p:sldLayoutId id="2147483798" r:id="rId14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8.w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4" Type="http://schemas.openxmlformats.org/officeDocument/2006/relationships/image" Target="../media/image46.gif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Relationship Id="rId3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emf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2537" y="502920"/>
            <a:ext cx="733425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Phase I </a:t>
            </a:r>
            <a:r>
              <a:rPr lang="en-US" sz="2800" b="1" kern="0" dirty="0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Final Presentation: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kern="0" dirty="0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Safety </a:t>
            </a:r>
            <a:r>
              <a:rPr lang="en-US" sz="2800" b="1" kern="0" dirty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Analysis For Evaluating (SAFE) </a:t>
            </a:r>
            <a:r>
              <a:rPr lang="en-US" sz="2800" b="1" kern="0" dirty="0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sUAS</a:t>
            </a:r>
            <a:endParaRPr lang="en-US" sz="2400" b="1" kern="0" dirty="0">
              <a:solidFill>
                <a:srgbClr val="FFC000"/>
              </a:solidFill>
              <a:latin typeface="Arial"/>
              <a:ea typeface="+mj-ea"/>
              <a:cs typeface="+mj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NASA </a:t>
            </a:r>
            <a:r>
              <a:rPr lang="en-US" sz="2000" b="1" kern="0" dirty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SBIR Contract Number: </a:t>
            </a:r>
            <a:r>
              <a:rPr lang="en-US" sz="2000" b="1" kern="0" dirty="0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NNX16CL88P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Presented to: Rania Ghatas, NASA </a:t>
            </a:r>
            <a:r>
              <a:rPr lang="en-US" sz="2000" b="1" kern="0" dirty="0" err="1" smtClean="0">
                <a:solidFill>
                  <a:srgbClr val="FFC000"/>
                </a:solidFill>
                <a:latin typeface="Arial"/>
                <a:ea typeface="+mj-ea"/>
                <a:cs typeface="+mj-cs"/>
              </a:rPr>
              <a:t>LaRC</a:t>
            </a:r>
            <a:endParaRPr lang="en-US" sz="2000" dirty="0">
              <a:solidFill>
                <a:srgbClr val="FFC000"/>
              </a:solidFill>
              <a:latin typeface="+mn-lt"/>
              <a:ea typeface="+mn-ea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845578"/>
              </p:ext>
            </p:extLst>
          </p:nvPr>
        </p:nvGraphicFramePr>
        <p:xfrm>
          <a:off x="3119846" y="2743200"/>
          <a:ext cx="4254923" cy="182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274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9975"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IAI</a:t>
                      </a:r>
                      <a:endParaRPr lang="en-US" sz="1800" dirty="0"/>
                    </a:p>
                  </a:txBody>
                  <a:tcPr marL="91457" marR="91457" marT="45688" marB="456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Ankit Tyagi (PI)</a:t>
                      </a:r>
                      <a:b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Sri Ayyalasomayajula</a:t>
                      </a:r>
                    </a:p>
                    <a:p>
                      <a:pPr algn="l"/>
                      <a: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Nikhil</a:t>
                      </a:r>
                      <a:r>
                        <a:rPr lang="en-US" sz="1800" b="1" cap="none" baseline="0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="1" cap="none" baseline="0" dirty="0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Nigam</a:t>
                      </a:r>
                    </a:p>
                    <a:p>
                      <a:pPr algn="l"/>
                      <a:r>
                        <a:rPr lang="en-US" sz="1800" b="1" cap="none" baseline="0" dirty="0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Fred Wieland</a:t>
                      </a:r>
                      <a:endParaRPr lang="en-US" sz="1800" dirty="0"/>
                    </a:p>
                  </a:txBody>
                  <a:tcPr marL="91457" marR="91457" marT="45688" marB="45688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575">
                <a:tc>
                  <a:txBody>
                    <a:bodyPr/>
                    <a:lstStyle/>
                    <a:p>
                      <a:pPr algn="ctr"/>
                      <a: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Purdue</a:t>
                      </a:r>
                      <a:endParaRPr lang="en-US" sz="1800" dirty="0"/>
                    </a:p>
                  </a:txBody>
                  <a:tcPr marL="91457" marR="91457" marT="45688" marB="456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cap="none" dirty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Prof. Inseok </a:t>
                      </a:r>
                      <a:r>
                        <a:rPr lang="en-US" sz="1800" b="1" cap="none" dirty="0" smtClean="0">
                          <a:solidFill>
                            <a:srgbClr val="FFC000"/>
                          </a:solidFill>
                          <a:latin typeface="Arial" pitchFamily="34" charset="0"/>
                          <a:cs typeface="Arial" pitchFamily="34" charset="0"/>
                        </a:rPr>
                        <a:t>Hwang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FC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Chiyu Zhang</a:t>
                      </a:r>
                    </a:p>
                  </a:txBody>
                  <a:tcPr marL="91457" marR="91457" marT="45688" marB="45688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08583" y="46482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December 02, </a:t>
            </a:r>
            <a:r>
              <a:rPr lang="en-US" b="1" dirty="0">
                <a:solidFill>
                  <a:srgbClr val="FFC000"/>
                </a:solidFill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83451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3183322"/>
            <a:ext cx="8229600" cy="2988879"/>
          </a:xfrm>
        </p:spPr>
        <p:txBody>
          <a:bodyPr/>
          <a:lstStyle/>
          <a:p>
            <a:r>
              <a:rPr lang="en-US" dirty="0" smtClean="0"/>
              <a:t>6-DOF Model</a:t>
            </a:r>
          </a:p>
          <a:p>
            <a:pPr lvl="1"/>
            <a:r>
              <a:rPr lang="en-US" dirty="0" smtClean="0"/>
              <a:t>Quadcopter model developed to mimic IRIS implemented in </a:t>
            </a:r>
            <a:r>
              <a:rPr lang="en-US" dirty="0" err="1" smtClean="0"/>
              <a:t>jMAVSim</a:t>
            </a:r>
            <a:endParaRPr lang="en-US" dirty="0" smtClean="0"/>
          </a:p>
          <a:p>
            <a:r>
              <a:rPr lang="en-US" dirty="0"/>
              <a:t>6-DOF Mission Simulations</a:t>
            </a:r>
          </a:p>
          <a:p>
            <a:pPr lvl="1"/>
            <a:r>
              <a:rPr lang="en-US" dirty="0" smtClean="0"/>
              <a:t>Refinement Loop: To develop the 6-DOF model</a:t>
            </a:r>
          </a:p>
          <a:p>
            <a:pPr lvl="1"/>
            <a:r>
              <a:rPr lang="en-US" dirty="0" smtClean="0"/>
              <a:t>Production Loop: To populate RPD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RPD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65" y="766729"/>
            <a:ext cx="7681469" cy="245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sUAS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3825" y="724695"/>
            <a:ext cx="8839200" cy="30184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825" y="3734470"/>
            <a:ext cx="8839200" cy="25139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76275" y="762000"/>
            <a:ext cx="1456593" cy="959876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Kinematic Trajectory Generator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044461" y="860938"/>
            <a:ext cx="121920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sUTG</a:t>
            </a:r>
          </a:p>
          <a:p>
            <a:pPr algn="ctr"/>
            <a:r>
              <a:rPr lang="en-US" b="1" dirty="0" smtClean="0"/>
              <a:t>Testbed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383324" y="2201813"/>
            <a:ext cx="1518138" cy="76200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sz="1200" b="1" dirty="0" smtClean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Rotorcraft Performance </a:t>
            </a:r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543800" y="865090"/>
            <a:ext cx="1219200" cy="7620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Safety</a:t>
            </a:r>
          </a:p>
          <a:p>
            <a:pPr algn="ctr"/>
            <a:r>
              <a:rPr lang="en-US" b="1" dirty="0" smtClean="0"/>
              <a:t>Analyses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676275" y="4777829"/>
            <a:ext cx="1371600" cy="76200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00" b="1" dirty="0" smtClean="0"/>
              <a:t>Quadcopter Design</a:t>
            </a:r>
            <a:endParaRPr lang="en-US" sz="1700" b="1" dirty="0"/>
          </a:p>
        </p:txBody>
      </p:sp>
      <p:sp>
        <p:nvSpPr>
          <p:cNvPr id="17" name="Flowchart: Internal Storage 16"/>
          <p:cNvSpPr/>
          <p:nvPr/>
        </p:nvSpPr>
        <p:spPr>
          <a:xfrm>
            <a:off x="5999284" y="2001740"/>
            <a:ext cx="1717431" cy="1098184"/>
          </a:xfrm>
          <a:prstGeom prst="flowChartInternalStorag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Rotorcraft Performance Database Requirements</a:t>
            </a:r>
            <a:endParaRPr lang="en-US" sz="1400" b="1" dirty="0"/>
          </a:p>
        </p:txBody>
      </p:sp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7854" r="3371" b="4712"/>
          <a:stretch>
            <a:fillRect/>
          </a:stretch>
        </p:blipFill>
        <p:spPr bwMode="auto">
          <a:xfrm>
            <a:off x="838200" y="5661538"/>
            <a:ext cx="976375" cy="55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2" idx="3"/>
            <a:endCxn id="13" idx="1"/>
          </p:cNvCxnSpPr>
          <p:nvPr/>
        </p:nvCxnSpPr>
        <p:spPr>
          <a:xfrm>
            <a:off x="2132868" y="1241938"/>
            <a:ext cx="1911593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3" idx="3"/>
            <a:endCxn id="17" idx="0"/>
          </p:cNvCxnSpPr>
          <p:nvPr/>
        </p:nvCxnSpPr>
        <p:spPr>
          <a:xfrm>
            <a:off x="5263661" y="1241938"/>
            <a:ext cx="1594339" cy="759802"/>
          </a:xfrm>
          <a:prstGeom prst="bentConnector2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7" idx="2"/>
            <a:endCxn id="31" idx="3"/>
          </p:cNvCxnSpPr>
          <p:nvPr/>
        </p:nvCxnSpPr>
        <p:spPr>
          <a:xfrm rot="5400000">
            <a:off x="5804136" y="2738686"/>
            <a:ext cx="692627" cy="1415103"/>
          </a:xfrm>
          <a:prstGeom prst="bentConnector2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31" idx="1"/>
            <a:endCxn id="14" idx="2"/>
          </p:cNvCxnSpPr>
          <p:nvPr/>
        </p:nvCxnSpPr>
        <p:spPr>
          <a:xfrm rot="10800000">
            <a:off x="2142394" y="2963813"/>
            <a:ext cx="1524727" cy="828738"/>
          </a:xfrm>
          <a:prstGeom prst="bentConnector2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4" idx="0"/>
            <a:endCxn id="13" idx="2"/>
          </p:cNvCxnSpPr>
          <p:nvPr/>
        </p:nvCxnSpPr>
        <p:spPr>
          <a:xfrm rot="5400000" flipH="1" flipV="1">
            <a:off x="3108790" y="656542"/>
            <a:ext cx="578875" cy="2511668"/>
          </a:xfrm>
          <a:prstGeom prst="bentConnector3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32" idx="1"/>
          </p:cNvCxnSpPr>
          <p:nvPr/>
        </p:nvCxnSpPr>
        <p:spPr>
          <a:xfrm>
            <a:off x="2047875" y="5158829"/>
            <a:ext cx="1666870" cy="66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2" idx="3"/>
            <a:endCxn id="33" idx="1"/>
          </p:cNvCxnSpPr>
          <p:nvPr/>
        </p:nvCxnSpPr>
        <p:spPr>
          <a:xfrm>
            <a:off x="5391145" y="5165434"/>
            <a:ext cx="771530" cy="10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33" idx="2"/>
            <a:endCxn id="32" idx="2"/>
          </p:cNvCxnSpPr>
          <p:nvPr/>
        </p:nvCxnSpPr>
        <p:spPr>
          <a:xfrm rot="5400000" flipH="1">
            <a:off x="5793013" y="4219248"/>
            <a:ext cx="120190" cy="2600325"/>
          </a:xfrm>
          <a:prstGeom prst="bentConnector3">
            <a:avLst>
              <a:gd name="adj1" fmla="val -42002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2" idx="0"/>
            <a:endCxn id="31" idx="2"/>
          </p:cNvCxnSpPr>
          <p:nvPr/>
        </p:nvCxnSpPr>
        <p:spPr>
          <a:xfrm flipV="1">
            <a:off x="4552945" y="4070830"/>
            <a:ext cx="2064" cy="8007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5" idx="1"/>
          </p:cNvCxnSpPr>
          <p:nvPr/>
        </p:nvCxnSpPr>
        <p:spPr>
          <a:xfrm>
            <a:off x="5263661" y="1241938"/>
            <a:ext cx="2280139" cy="4152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71219" y="2456673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sUTG and Performance </a:t>
            </a:r>
          </a:p>
          <a:p>
            <a:r>
              <a:rPr lang="en-US" sz="1200" b="1" dirty="0" smtClean="0"/>
              <a:t>Database Refinement Loop</a:t>
            </a:r>
            <a:endParaRPr 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960706" y="5801033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Refinement Loop</a:t>
            </a:r>
            <a:endParaRPr lang="en-US" sz="1200" b="1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3667120" y="3514272"/>
            <a:ext cx="1775777" cy="55655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lumOff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Validated </a:t>
            </a:r>
          </a:p>
          <a:p>
            <a:pPr algn="ct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6-DOF Model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714745" y="4871553"/>
            <a:ext cx="1676400" cy="587762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6-DOF Model</a:t>
            </a:r>
            <a:endParaRPr lang="en-US" sz="1600" dirty="0"/>
          </a:p>
        </p:txBody>
      </p:sp>
      <p:sp>
        <p:nvSpPr>
          <p:cNvPr id="33" name="Rounded Rectangle 32"/>
          <p:cNvSpPr/>
          <p:nvPr/>
        </p:nvSpPr>
        <p:spPr>
          <a:xfrm>
            <a:off x="6162675" y="4772025"/>
            <a:ext cx="1981190" cy="807480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sUAS Simulations | HIL | Flight Tests*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7788283" y="6063734"/>
            <a:ext cx="1279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*Phase II Plans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4369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technical discussion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Development of sUTG and use of RPD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67A978-CECD-4B87-BA02-31CD431BAEB0}" type="datetime1">
              <a:rPr lang="en-US" smtClean="0"/>
              <a:pPr/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5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76200" y="838200"/>
            <a:ext cx="3962400" cy="5562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architecture is similar to Kinematic Trajectory Generator</a:t>
            </a:r>
          </a:p>
          <a:p>
            <a:pPr lvl="1"/>
            <a:r>
              <a:rPr lang="en-US" dirty="0" smtClean="0"/>
              <a:t>Well known, industry vetted, trajectory model for fixed wing large aircraft </a:t>
            </a:r>
          </a:p>
          <a:p>
            <a:pPr lvl="1"/>
            <a:r>
              <a:rPr lang="en-US" dirty="0" smtClean="0"/>
              <a:t>Uses </a:t>
            </a:r>
            <a:r>
              <a:rPr lang="en-US" dirty="0"/>
              <a:t>EUROCONTOL’s BADA </a:t>
            </a:r>
            <a:r>
              <a:rPr lang="en-US" dirty="0" smtClean="0"/>
              <a:t>file for performance computations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sUTG </a:t>
            </a:r>
            <a:r>
              <a:rPr lang="en-US" dirty="0"/>
              <a:t>comprises of three main modules:</a:t>
            </a:r>
          </a:p>
          <a:p>
            <a:pPr lvl="1"/>
            <a:r>
              <a:rPr lang="en-US" b="1" dirty="0"/>
              <a:t>Navigation Control Module</a:t>
            </a:r>
          </a:p>
          <a:p>
            <a:pPr lvl="2"/>
            <a:r>
              <a:rPr lang="en-US" dirty="0"/>
              <a:t>Computes desired speed, heading and ROCD</a:t>
            </a:r>
          </a:p>
          <a:p>
            <a:pPr lvl="1"/>
            <a:r>
              <a:rPr lang="en-US" b="1" dirty="0"/>
              <a:t>Low level control</a:t>
            </a:r>
          </a:p>
          <a:p>
            <a:pPr lvl="2"/>
            <a:r>
              <a:rPr lang="en-US" dirty="0"/>
              <a:t>Computes desired acceleration and turn rate</a:t>
            </a:r>
          </a:p>
          <a:p>
            <a:pPr lvl="1"/>
            <a:r>
              <a:rPr lang="en-US" b="1" dirty="0"/>
              <a:t>Plant</a:t>
            </a:r>
          </a:p>
          <a:p>
            <a:pPr lvl="2"/>
            <a:r>
              <a:rPr lang="en-US" dirty="0"/>
              <a:t>Uses equations of motion to update </a:t>
            </a:r>
            <a:r>
              <a:rPr lang="en-US" dirty="0" err="1"/>
              <a:t>sUAS</a:t>
            </a:r>
            <a:r>
              <a:rPr lang="en-US" dirty="0"/>
              <a:t> state 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sUTG</a:t>
            </a:r>
            <a:r>
              <a:rPr lang="en-US" dirty="0"/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7"/>
          <a:stretch/>
        </p:blipFill>
        <p:spPr bwMode="auto">
          <a:xfrm>
            <a:off x="3886200" y="914400"/>
            <a:ext cx="5181600" cy="3429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4533900" y="4657724"/>
            <a:ext cx="45339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u="sng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</a:rPr>
              <a:t>: Use as much of KTG’s algorithms as possible to develop sUTG</a:t>
            </a:r>
          </a:p>
          <a:p>
            <a:pPr marL="0" indent="0">
              <a:buNone/>
            </a:pPr>
            <a:endParaRPr lang="en-US" sz="2000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i="1" u="sng" dirty="0" smtClean="0">
                <a:solidFill>
                  <a:schemeClr val="accent6">
                    <a:lumMod val="75000"/>
                  </a:schemeClr>
                </a:solidFill>
              </a:rPr>
              <a:t>Result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</a:rPr>
              <a:t>sUTG = KTG for quadcopter sUAS</a:t>
            </a:r>
            <a:endParaRPr lang="en-US" sz="20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6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3"/>
          </p:nvPr>
        </p:nvSpPr>
        <p:spPr>
          <a:xfrm>
            <a:off x="0" y="838200"/>
            <a:ext cx="9067800" cy="8382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2000" dirty="0" smtClean="0"/>
              <a:t>KTG is a 3-DOF model and therefore allows us to re-use much of the existing modules to simulate small quadcopter flights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sUTG</a:t>
            </a:r>
            <a:r>
              <a:rPr lang="en-US" dirty="0" smtClean="0"/>
              <a:t>: Equations of 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sp>
        <p:nvSpPr>
          <p:cNvPr id="13" name="Content Placeholder 52"/>
          <p:cNvSpPr txBox="1">
            <a:spLocks/>
          </p:cNvSpPr>
          <p:nvPr/>
        </p:nvSpPr>
        <p:spPr>
          <a:xfrm>
            <a:off x="228600" y="1676400"/>
            <a:ext cx="2911618" cy="25300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3D91"/>
              </a:buClr>
              <a:buSzTx/>
              <a:tabLst/>
              <a:defRPr/>
            </a:pPr>
            <a:r>
              <a:rPr lang="en-US" sz="2000" b="1" kern="0" dirty="0" smtClean="0">
                <a:latin typeface="+mn-lt"/>
              </a:rPr>
              <a:t>	States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lvl="1" indent="-285750">
              <a:spcBef>
                <a:spcPct val="20000"/>
              </a:spcBef>
              <a:buClr>
                <a:srgbClr val="6B89BC"/>
              </a:buClr>
              <a:buFont typeface="Wingdings" pitchFamily="2" charset="2"/>
              <a:buChar char="l"/>
              <a:defRPr/>
            </a:pPr>
            <a:r>
              <a:rPr lang="en-US" sz="1600" kern="0" dirty="0" smtClean="0">
                <a:latin typeface="+mn-lt"/>
              </a:rPr>
              <a:t>Latitude ( </a:t>
            </a:r>
            <a:r>
              <a:rPr lang="en-US" sz="1600" i="1" kern="0" dirty="0" smtClean="0">
                <a:latin typeface="+mn-lt"/>
              </a:rPr>
              <a:t>L</a:t>
            </a:r>
            <a:r>
              <a:rPr lang="en-US" sz="1600" i="1" kern="0" baseline="-25000" dirty="0" smtClean="0">
                <a:latin typeface="+mn-lt"/>
              </a:rPr>
              <a:t>e</a:t>
            </a:r>
            <a:r>
              <a:rPr lang="en-US" sz="1600" kern="0" dirty="0" smtClean="0"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6B89BC"/>
              </a:buClr>
              <a:buFont typeface="Wingdings" pitchFamily="2" charset="2"/>
              <a:buChar char="l"/>
              <a:defRPr/>
            </a:pPr>
            <a:r>
              <a:rPr lang="en-US" sz="1600" kern="0" dirty="0" smtClean="0">
                <a:latin typeface="+mn-lt"/>
              </a:rPr>
              <a:t>Longitude (</a:t>
            </a:r>
            <a:r>
              <a:rPr lang="el-GR" sz="1600" i="1" kern="0" dirty="0" smtClean="0">
                <a:latin typeface="+mn-lt"/>
              </a:rPr>
              <a:t>λ</a:t>
            </a:r>
            <a:r>
              <a:rPr lang="en-US" sz="1600" i="1" kern="0" baseline="-25000" dirty="0" smtClean="0">
                <a:latin typeface="+mn-lt"/>
              </a:rPr>
              <a:t>e</a:t>
            </a:r>
            <a:r>
              <a:rPr lang="en-US" sz="1600" kern="0" dirty="0" smtClean="0"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Clr>
                <a:srgbClr val="6B89BC"/>
              </a:buClr>
              <a:buFont typeface="Wingdings" pitchFamily="2" charset="2"/>
              <a:buChar char="l"/>
              <a:defRPr/>
            </a:pPr>
            <a:r>
              <a:rPr lang="en-US" sz="1600" kern="0" dirty="0" smtClean="0">
                <a:latin typeface="+mn-lt"/>
              </a:rPr>
              <a:t>Altitude (</a:t>
            </a:r>
            <a:r>
              <a:rPr lang="en-US" sz="1600" i="1" kern="0" dirty="0" smtClean="0">
                <a:latin typeface="+mn-lt"/>
              </a:rPr>
              <a:t>h</a:t>
            </a:r>
            <a:r>
              <a:rPr lang="en-US" sz="1600" kern="0" dirty="0" smtClean="0">
                <a:latin typeface="+mn-lt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B89BC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TAS (</a:t>
            </a:r>
            <a:r>
              <a:rPr kumimoji="0" lang="en-US" sz="1600" b="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V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B89BC"/>
              </a:buClr>
              <a:buSzTx/>
              <a:buFont typeface="Wingdings" pitchFamily="2" charset="2"/>
              <a:buChar char="l"/>
              <a:tabLst/>
              <a:defRPr/>
            </a:pPr>
            <a:r>
              <a:rPr lang="en-US" sz="1600" kern="0" noProof="0" dirty="0" smtClean="0">
                <a:latin typeface="+mn-lt"/>
              </a:rPr>
              <a:t>Vertical speed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 (</a:t>
            </a:r>
            <a:r>
              <a:rPr kumimoji="0" lang="en-US" sz="1600" b="0" i="1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</a:rPr>
              <a:t>v</a:t>
            </a:r>
            <a:r>
              <a:rPr kumimoji="0" lang="en-US" sz="1600" b="0" i="1" u="none" strike="noStrike" kern="0" cap="none" spc="0" normalizeH="0" baseline="-25000" noProof="0" dirty="0" err="1" smtClean="0">
                <a:ln>
                  <a:noFill/>
                </a:ln>
                <a:effectLst/>
                <a:uLnTx/>
                <a:uFillTx/>
                <a:latin typeface="+mn-lt"/>
              </a:rPr>
              <a:t>z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B89BC"/>
              </a:buClr>
              <a:buSzTx/>
              <a:buFont typeface="Wingdings" pitchFamily="2" charset="2"/>
              <a:buChar char="l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Heading (</a:t>
            </a:r>
            <a:r>
              <a:rPr kumimoji="0" lang="el-GR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ξ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B89BC"/>
              </a:buClr>
              <a:buSzTx/>
              <a:buFont typeface="Wingdings" pitchFamily="2" charset="2"/>
              <a:buChar char="l"/>
              <a:tabLst/>
              <a:defRPr/>
            </a:pPr>
            <a:r>
              <a:rPr lang="en-US" sz="1600" kern="0" dirty="0" smtClean="0">
                <a:latin typeface="+mn-lt"/>
              </a:rPr>
              <a:t>Mass (</a:t>
            </a:r>
            <a:r>
              <a:rPr lang="en-US" sz="1600" i="1" kern="0" dirty="0" smtClean="0">
                <a:latin typeface="+mn-lt"/>
              </a:rPr>
              <a:t>m</a:t>
            </a:r>
            <a:r>
              <a:rPr lang="en-US" sz="1600" kern="0" dirty="0" smtClean="0">
                <a:latin typeface="+mn-lt"/>
              </a:rPr>
              <a:t>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B89BC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52800" y="2286000"/>
            <a:ext cx="3690963" cy="1696460"/>
            <a:chOff x="3352800" y="2743200"/>
            <a:chExt cx="3690963" cy="169646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0" name="Content Placeholder 52"/>
            <p:cNvSpPr txBox="1">
              <a:spLocks/>
            </p:cNvSpPr>
            <p:nvPr/>
          </p:nvSpPr>
          <p:spPr>
            <a:xfrm>
              <a:off x="3352800" y="2743200"/>
              <a:ext cx="3690963" cy="169646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/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B3D91"/>
                </a:buClr>
                <a:buSzTx/>
                <a:tabLst/>
                <a:defRPr/>
              </a:pPr>
              <a:r>
                <a:rPr lang="en-US" sz="2000" b="1" kern="0" dirty="0" smtClean="0">
                  <a:latin typeface="+mn-lt"/>
                </a:rPr>
                <a:t>	Control Inputs</a:t>
              </a:r>
              <a:endParaRPr kumimoji="0" 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742950" lvl="1" indent="-285750">
                <a:spcBef>
                  <a:spcPct val="20000"/>
                </a:spcBef>
                <a:buClr>
                  <a:srgbClr val="6B89BC"/>
                </a:buClr>
                <a:buFont typeface="Wingdings" pitchFamily="2" charset="2"/>
                <a:buChar char="l"/>
                <a:defRPr/>
              </a:pPr>
              <a:r>
                <a:rPr lang="en-US" sz="1600" kern="0" dirty="0" smtClean="0">
                  <a:latin typeface="+mn-lt"/>
                </a:rPr>
                <a:t>Longitudinal acceleration (</a:t>
              </a:r>
              <a:r>
                <a:rPr lang="en-US" sz="1600" i="1" kern="0" dirty="0" smtClean="0">
                  <a:latin typeface="+mn-lt"/>
                </a:rPr>
                <a:t>a</a:t>
              </a:r>
              <a:r>
                <a:rPr lang="en-US" sz="1600" kern="0" dirty="0" smtClean="0">
                  <a:latin typeface="+mn-lt"/>
                </a:rPr>
                <a:t>)</a:t>
              </a:r>
            </a:p>
            <a:p>
              <a:pPr marL="742950" lvl="1" indent="-285750">
                <a:spcBef>
                  <a:spcPct val="20000"/>
                </a:spcBef>
                <a:buClr>
                  <a:srgbClr val="6B89BC"/>
                </a:buClr>
                <a:buFont typeface="Wingdings" pitchFamily="2" charset="2"/>
                <a:buChar char="l"/>
                <a:defRPr/>
              </a:pPr>
              <a:r>
                <a:rPr lang="en-US" sz="1600" kern="0" dirty="0" smtClean="0">
                  <a:latin typeface="+mn-lt"/>
                </a:rPr>
                <a:t>Vertical acceleration (</a:t>
              </a:r>
              <a:r>
                <a:rPr lang="en-US" sz="1600" i="1" kern="0" dirty="0" err="1" smtClean="0">
                  <a:latin typeface="+mn-lt"/>
                </a:rPr>
                <a:t>a</a:t>
              </a:r>
              <a:r>
                <a:rPr lang="en-US" sz="1600" i="1" kern="0" baseline="-25000" dirty="0" err="1" smtClean="0">
                  <a:latin typeface="+mn-lt"/>
                </a:rPr>
                <a:t>z</a:t>
              </a:r>
              <a:r>
                <a:rPr lang="en-US" sz="1600" kern="0" dirty="0" smtClean="0"/>
                <a:t>)</a:t>
              </a:r>
              <a:endParaRPr lang="en-US" sz="1600" kern="0" baseline="-25000" dirty="0" smtClean="0">
                <a:latin typeface="+mn-lt"/>
              </a:endParaRPr>
            </a:p>
            <a:p>
              <a:pPr marL="742950" lvl="1" indent="-285750">
                <a:spcBef>
                  <a:spcPct val="20000"/>
                </a:spcBef>
                <a:buClr>
                  <a:srgbClr val="6B89BC"/>
                </a:buClr>
                <a:buFont typeface="Wingdings" pitchFamily="2" charset="2"/>
                <a:buChar char="l"/>
                <a:defRPr/>
              </a:pPr>
              <a:r>
                <a:rPr lang="en-US" sz="1600" kern="0" dirty="0" smtClean="0">
                  <a:latin typeface="+mn-lt"/>
                </a:rPr>
                <a:t>Commanded turn rate (  )</a:t>
              </a:r>
            </a:p>
            <a:p>
              <a:pPr marL="742950" marR="0" lvl="1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6B89BC"/>
                </a:buClr>
                <a:buSzTx/>
                <a:buFont typeface="Wingdings" pitchFamily="2" charset="2"/>
                <a:buChar char="l"/>
                <a:tabLst/>
                <a:defRPr/>
              </a:pPr>
              <a:r>
                <a:rPr lang="en-US" sz="1600" kern="0" dirty="0" smtClean="0">
                  <a:latin typeface="+mn-lt"/>
                </a:rPr>
                <a:t>Fuel consumption rate (</a:t>
              </a:r>
              <a:r>
                <a:rPr lang="el-GR" sz="1600" i="1" kern="0" dirty="0" smtClean="0">
                  <a:latin typeface="+mn-lt"/>
                </a:rPr>
                <a:t>η</a:t>
              </a:r>
              <a:r>
                <a:rPr lang="en-US" sz="1600" kern="0" dirty="0" smtClean="0">
                  <a:latin typeface="+mn-lt"/>
                </a:rPr>
                <a:t>)</a:t>
              </a: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endParaRPr>
            </a:p>
            <a:p>
              <a:pPr marL="742950" marR="0" lvl="1" indent="-28575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6B89BC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6019800" y="3733800"/>
            <a:ext cx="193675" cy="244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9" name="Equation" r:id="rId4" imgW="190440" imgH="241200" progId="Equation.3">
                    <p:embed/>
                  </p:oleObj>
                </mc:Choice>
                <mc:Fallback>
                  <p:oleObj name="Equation" r:id="rId4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19800" y="3733800"/>
                          <a:ext cx="193675" cy="244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Box 21"/>
          <p:cNvSpPr txBox="1"/>
          <p:nvPr/>
        </p:nvSpPr>
        <p:spPr>
          <a:xfrm>
            <a:off x="7315194" y="2209800"/>
            <a:ext cx="1774845" cy="73164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where,</a:t>
            </a:r>
          </a:p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sz="1400" baseline="-25000" dirty="0" err="1" smtClean="0">
                <a:latin typeface="Arial" pitchFamily="34" charset="0"/>
                <a:cs typeface="Arial" pitchFamily="34" charset="0"/>
              </a:rPr>
              <a:t>w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 wind speed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17849" y="2819400"/>
            <a:ext cx="1057080" cy="387596"/>
          </a:xfrm>
          <a:prstGeom prst="rect">
            <a:avLst/>
          </a:prstGeom>
          <a:noFill/>
        </p:spPr>
      </p:pic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7179" y="3276600"/>
            <a:ext cx="1398778" cy="457782"/>
          </a:xfrm>
          <a:prstGeom prst="rect">
            <a:avLst/>
          </a:prstGeom>
          <a:noFill/>
        </p:spPr>
      </p:pic>
      <p:pic>
        <p:nvPicPr>
          <p:cNvPr id="25" name="Picture 1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7179" y="3756388"/>
            <a:ext cx="1316485" cy="524264"/>
          </a:xfrm>
          <a:prstGeom prst="rect">
            <a:avLst/>
          </a:prstGeom>
          <a:noFill/>
        </p:spPr>
      </p:pic>
      <p:pic>
        <p:nvPicPr>
          <p:cNvPr id="26" name="Picture 1" descr="image00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5914" y="4343400"/>
            <a:ext cx="8921886" cy="203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330332" y="1676400"/>
            <a:ext cx="5737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Existing equations of motion modeled in KTG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41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152400" y="784225"/>
            <a:ext cx="8839200" cy="3482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Low level controller calculates:</a:t>
            </a:r>
          </a:p>
          <a:p>
            <a:pPr lvl="1"/>
            <a:r>
              <a:rPr lang="en-US" dirty="0" smtClean="0"/>
              <a:t>Acceleration in longitudinal direction</a:t>
            </a:r>
          </a:p>
          <a:p>
            <a:pPr lvl="1"/>
            <a:r>
              <a:rPr lang="en-US" dirty="0" smtClean="0"/>
              <a:t>Acceleration in vertical direction</a:t>
            </a:r>
          </a:p>
          <a:p>
            <a:pPr lvl="1"/>
            <a:r>
              <a:rPr lang="en-US" dirty="0" smtClean="0"/>
              <a:t>Turn rate </a:t>
            </a:r>
          </a:p>
          <a:p>
            <a:r>
              <a:rPr lang="en-US" dirty="0" smtClean="0"/>
              <a:t>The low level controller required the following modifications to account for the sUAS performance limitations:</a:t>
            </a:r>
          </a:p>
          <a:p>
            <a:pPr lvl="1"/>
            <a:r>
              <a:rPr lang="en-US" dirty="0" smtClean="0"/>
              <a:t>PI </a:t>
            </a:r>
            <a:r>
              <a:rPr lang="en-US" dirty="0"/>
              <a:t>controller associated with each control loop</a:t>
            </a:r>
          </a:p>
          <a:p>
            <a:pPr lvl="2"/>
            <a:r>
              <a:rPr lang="en-US" dirty="0" smtClean="0"/>
              <a:t>Re-tuned gains </a:t>
            </a:r>
            <a:r>
              <a:rPr lang="en-US" dirty="0"/>
              <a:t>for sUAS</a:t>
            </a:r>
          </a:p>
          <a:p>
            <a:pPr lvl="1"/>
            <a:r>
              <a:rPr lang="en-US" dirty="0"/>
              <a:t>Saturator limits accelerations and turn rate</a:t>
            </a:r>
          </a:p>
          <a:p>
            <a:pPr lvl="2"/>
            <a:r>
              <a:rPr lang="en-US" dirty="0" smtClean="0"/>
              <a:t>Defined appropriate </a:t>
            </a:r>
            <a:r>
              <a:rPr lang="en-US" dirty="0"/>
              <a:t>limits for sUAS</a:t>
            </a:r>
          </a:p>
          <a:p>
            <a:pPr lvl="1"/>
            <a:r>
              <a:rPr lang="en-US" dirty="0"/>
              <a:t>Saturator limits speeds </a:t>
            </a:r>
          </a:p>
          <a:p>
            <a:pPr lvl="2"/>
            <a:r>
              <a:rPr lang="en-US" dirty="0" smtClean="0"/>
              <a:t>Defined appropriate </a:t>
            </a:r>
            <a:r>
              <a:rPr lang="en-US" dirty="0"/>
              <a:t>limits for sUAS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sUTG</a:t>
            </a:r>
            <a:r>
              <a:rPr lang="en-US" dirty="0"/>
              <a:t>: Low Level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14400" y="3934421"/>
            <a:ext cx="6963232" cy="2444154"/>
            <a:chOff x="914400" y="3934421"/>
            <a:chExt cx="6963232" cy="2444154"/>
          </a:xfrm>
        </p:grpSpPr>
        <p:pic>
          <p:nvPicPr>
            <p:cNvPr id="11" name="Picture 10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14400" y="3940175"/>
              <a:ext cx="6963232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938" y="3934421"/>
              <a:ext cx="1717752" cy="87828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3825" y="4242208"/>
              <a:ext cx="1905113" cy="627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58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914401"/>
            <a:ext cx="8229600" cy="265239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RPD serves as </a:t>
            </a:r>
            <a:r>
              <a:rPr lang="en-US" dirty="0"/>
              <a:t>lookup </a:t>
            </a:r>
            <a:r>
              <a:rPr lang="en-US" dirty="0" smtClean="0"/>
              <a:t>table for the 3-DOF sUAS Trajectory Generator </a:t>
            </a:r>
            <a:r>
              <a:rPr lang="en-US" dirty="0"/>
              <a:t>(sUTG) </a:t>
            </a:r>
            <a:r>
              <a:rPr lang="en-US" dirty="0" smtClean="0"/>
              <a:t>model and is populated by operating the 6-DOF model (from Purdue) over a set of procedures.</a:t>
            </a:r>
          </a:p>
          <a:p>
            <a:endParaRPr lang="en-US" dirty="0" smtClean="0"/>
          </a:p>
          <a:p>
            <a:r>
              <a:rPr lang="en-US" dirty="0" smtClean="0"/>
              <a:t>The structure and use is inspired by EUROCONTROL’s Base of Aircraft Data (BADA) files</a:t>
            </a:r>
          </a:p>
          <a:p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PD specify </a:t>
            </a:r>
            <a:r>
              <a:rPr lang="en-US" dirty="0"/>
              <a:t>cruise, climb, descent, and hover performance at different flight levels, throttle settings and other aircraft state </a:t>
            </a:r>
            <a:r>
              <a:rPr lang="en-US" dirty="0" smtClean="0"/>
              <a:t>parameters. More flight modes can be added in the future.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Rotorcraft 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Performance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54"/>
          <a:stretch/>
        </p:blipFill>
        <p:spPr bwMode="auto">
          <a:xfrm>
            <a:off x="1066800" y="3840478"/>
            <a:ext cx="6705600" cy="17221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613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RPD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2050" name="Picture 2" descr="https://cdn3.iconfinder.com/data/icons/ahasoft-military-2/512/copte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838200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54"/>
          <a:stretch/>
        </p:blipFill>
        <p:spPr bwMode="auto">
          <a:xfrm>
            <a:off x="1066800" y="3535678"/>
            <a:ext cx="6705600" cy="1722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/>
          <p:cNvCxnSpPr>
            <a:endCxn id="2050" idx="2"/>
          </p:cNvCxnSpPr>
          <p:nvPr/>
        </p:nvCxnSpPr>
        <p:spPr>
          <a:xfrm flipV="1">
            <a:off x="880586" y="1624013"/>
            <a:ext cx="1" cy="890587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cdn3.iconfinder.com/data/icons/ahasoft-military-2/512/copter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021">
            <a:off x="1970906" y="849155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dn3.iconfinder.com/data/icons/ahasoft-military-2/512/copte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844867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2050" idx="3"/>
            <a:endCxn id="15" idx="1"/>
          </p:cNvCxnSpPr>
          <p:nvPr/>
        </p:nvCxnSpPr>
        <p:spPr>
          <a:xfrm>
            <a:off x="1273493" y="1231107"/>
            <a:ext cx="2817494" cy="6667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https://cdn3.iconfinder.com/data/icons/ahasoft-military-2/512/copte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7" y="844867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18" idx="2"/>
          </p:cNvCxnSpPr>
          <p:nvPr/>
        </p:nvCxnSpPr>
        <p:spPr>
          <a:xfrm flipH="1">
            <a:off x="7748587" y="1630680"/>
            <a:ext cx="11907" cy="838200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s://cdn3.iconfinder.com/data/icons/ahasoft-military-2/512/copter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0021">
            <a:off x="5549081" y="936306"/>
            <a:ext cx="785813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>
            <a:stCxn id="15" idx="3"/>
            <a:endCxn id="18" idx="1"/>
          </p:cNvCxnSpPr>
          <p:nvPr/>
        </p:nvCxnSpPr>
        <p:spPr>
          <a:xfrm>
            <a:off x="4876800" y="1237774"/>
            <a:ext cx="2490787" cy="0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7680" y="2514600"/>
            <a:ext cx="758952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304800" y="794200"/>
            <a:ext cx="8126254" cy="2997226"/>
            <a:chOff x="304800" y="794200"/>
            <a:chExt cx="8126254" cy="2997226"/>
          </a:xfrm>
        </p:grpSpPr>
        <p:sp>
          <p:nvSpPr>
            <p:cNvPr id="26" name="Rectangle 25"/>
            <p:cNvSpPr/>
            <p:nvPr/>
          </p:nvSpPr>
          <p:spPr>
            <a:xfrm>
              <a:off x="304800" y="794200"/>
              <a:ext cx="1295400" cy="2025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2"/>
            </p:cNvCxnSpPr>
            <p:nvPr/>
          </p:nvCxnSpPr>
          <p:spPr>
            <a:xfrm>
              <a:off x="952500" y="2819400"/>
              <a:ext cx="1411312" cy="914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5364480" y="794200"/>
              <a:ext cx="1295400" cy="2025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10000" y="809440"/>
              <a:ext cx="1295400" cy="2025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35654" y="794200"/>
              <a:ext cx="1295400" cy="2025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>
              <a:stCxn id="31" idx="2"/>
            </p:cNvCxnSpPr>
            <p:nvPr/>
          </p:nvCxnSpPr>
          <p:spPr>
            <a:xfrm>
              <a:off x="6012180" y="2819400"/>
              <a:ext cx="906780" cy="914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2"/>
            </p:cNvCxnSpPr>
            <p:nvPr/>
          </p:nvCxnSpPr>
          <p:spPr>
            <a:xfrm flipH="1">
              <a:off x="4282440" y="2834640"/>
              <a:ext cx="175260" cy="9567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3" idx="2"/>
            </p:cNvCxnSpPr>
            <p:nvPr/>
          </p:nvCxnSpPr>
          <p:spPr>
            <a:xfrm flipH="1">
              <a:off x="5547836" y="2819400"/>
              <a:ext cx="2235518" cy="9263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http://www.freeiconspng.com/uploads/stopwatch-icon-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78" y="1558302"/>
            <a:ext cx="567677" cy="5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21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technical discussion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Development of 6-DOF Model and RPD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67A978-CECD-4B87-BA02-31CD431BAEB0}" type="datetime1">
              <a:rPr lang="en-US" smtClean="0"/>
              <a:pPr/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9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6-DOF flight dynamics modeling and simulation platform </a:t>
            </a:r>
            <a:r>
              <a:rPr lang="en-US" dirty="0"/>
              <a:t>development </a:t>
            </a:r>
            <a:r>
              <a:rPr lang="en-US" dirty="0" smtClean="0"/>
              <a:t>for RPD creation and </a:t>
            </a:r>
            <a:r>
              <a:rPr lang="en-US" dirty="0"/>
              <a:t>validation of sUTG</a:t>
            </a:r>
          </a:p>
          <a:p>
            <a:pPr lvl="1"/>
            <a:r>
              <a:rPr lang="en-US" dirty="0" smtClean="0"/>
              <a:t>6-DOF high-fidelity dynamics modeling</a:t>
            </a:r>
          </a:p>
          <a:p>
            <a:pPr lvl="2"/>
            <a:r>
              <a:rPr lang="en-US" dirty="0" smtClean="0"/>
              <a:t>6-DOF modeling parameters</a:t>
            </a:r>
          </a:p>
          <a:p>
            <a:pPr lvl="2"/>
            <a:r>
              <a:rPr lang="en-US" dirty="0" smtClean="0"/>
              <a:t>Software interface</a:t>
            </a:r>
          </a:p>
          <a:p>
            <a:pPr lvl="1"/>
            <a:r>
              <a:rPr lang="en-US" dirty="0" smtClean="0"/>
              <a:t>Simulation platform development</a:t>
            </a:r>
          </a:p>
          <a:p>
            <a:pPr lvl="2"/>
            <a:r>
              <a:rPr lang="en-US" dirty="0" smtClean="0"/>
              <a:t>Hardware in-the-loop (HIL) simulation setup</a:t>
            </a:r>
          </a:p>
          <a:p>
            <a:pPr lvl="2"/>
            <a:r>
              <a:rPr lang="en-US" dirty="0" smtClean="0"/>
              <a:t>Integrate battery drain database</a:t>
            </a:r>
          </a:p>
          <a:p>
            <a:pPr lvl="1"/>
            <a:r>
              <a:rPr lang="en-US" dirty="0" smtClean="0"/>
              <a:t>HIL Simulation</a:t>
            </a:r>
          </a:p>
          <a:p>
            <a:pPr lvl="2"/>
            <a:r>
              <a:rPr lang="en-US" dirty="0" smtClean="0"/>
              <a:t>Generate the Rotorcraft Performance Database (RPD)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2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Schedule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Problem Description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Phase I Tasks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Phase I Highlights</a:t>
            </a:r>
          </a:p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Detailed Technical Discussion</a:t>
            </a:r>
            <a:endParaRPr lang="en-US" dirty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Phase II Plans</a:t>
            </a:r>
            <a:endParaRPr lang="en-US" dirty="0">
              <a:ea typeface="ＭＳ Ｐゴシック" pitchFamily="34" charset="-128"/>
            </a:endParaRPr>
          </a:p>
          <a:p>
            <a:pPr eaLnBrk="1" hangingPunct="1">
              <a:defRPr/>
            </a:pPr>
            <a:r>
              <a:rPr lang="en-US" dirty="0">
                <a:ea typeface="ＭＳ Ｐゴシック" pitchFamily="34" charset="-128"/>
              </a:rPr>
              <a:t>Questions/Action Items and Wrap Up</a:t>
            </a:r>
          </a:p>
          <a:p>
            <a:pPr marL="0" indent="0" eaLnBrk="1" hangingPunct="1">
              <a:buFontTx/>
              <a:buNone/>
              <a:defRPr/>
            </a:pPr>
            <a:endParaRPr lang="en-US" dirty="0">
              <a:ea typeface="ＭＳ Ｐゴシック" pitchFamily="34" charset="-128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Presentation 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E5AF4C6-54EE-48F6-9E59-2E27A5E7D67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VTOL </a:t>
            </a:r>
            <a:r>
              <a:rPr lang="en-US" dirty="0" err="1" smtClean="0"/>
              <a:t>sUAS</a:t>
            </a:r>
            <a:r>
              <a:rPr lang="en-US" dirty="0" smtClean="0"/>
              <a:t> Considered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94509" y="2286000"/>
          <a:ext cx="7195140" cy="1960740"/>
        </p:xfrm>
        <a:graphic>
          <a:graphicData uri="http://schemas.openxmlformats.org/drawingml/2006/table">
            <a:tbl>
              <a:tblPr firstRow="1" firstCol="1" bandRow="1"/>
              <a:tblGrid>
                <a:gridCol w="20972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542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436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5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Name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IRIS+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3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Vendor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3D Robotics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3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Type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VTOL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3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Weight (lbs.)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3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Endurance (min.)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16-22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33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Number of motors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7854" r="3371" b="4712"/>
          <a:stretch>
            <a:fillRect/>
          </a:stretch>
        </p:blipFill>
        <p:spPr bwMode="auto">
          <a:xfrm>
            <a:off x="5867400" y="2621455"/>
            <a:ext cx="2318339" cy="13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18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914400"/>
            <a:ext cx="4038600" cy="5257801"/>
          </a:xfrm>
        </p:spPr>
        <p:txBody>
          <a:bodyPr/>
          <a:lstStyle/>
          <a:p>
            <a:r>
              <a:rPr lang="en-US" sz="2000" dirty="0" smtClean="0"/>
              <a:t>6-DOF Equations of Motion: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Thrust and Torque Equations: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6-DOF Quadcopter Dynamics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" y="1219200"/>
            <a:ext cx="3566813" cy="2966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5406"/>
            <a:ext cx="2438400" cy="22152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9750" y="3389411"/>
            <a:ext cx="2781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IRIS+ coordinate frames</a:t>
            </a:r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8" y="4706020"/>
            <a:ext cx="2438400" cy="1045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89" y="3971967"/>
            <a:ext cx="2697822" cy="20689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43600" y="594360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 view of IRIS+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0134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Modeling parameters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System parameters</a:t>
            </a:r>
          </a:p>
          <a:p>
            <a:pPr lvl="2"/>
            <a:r>
              <a:rPr lang="en-US" dirty="0" smtClean="0"/>
              <a:t>Mass     </a:t>
            </a:r>
          </a:p>
          <a:p>
            <a:pPr lvl="2"/>
            <a:r>
              <a:rPr lang="en-US" dirty="0" smtClean="0"/>
              <a:t>Moments of inertia  </a:t>
            </a:r>
          </a:p>
          <a:p>
            <a:pPr lvl="2"/>
            <a:r>
              <a:rPr lang="en-US" dirty="0" smtClean="0"/>
              <a:t>Positions of the rotors          </a:t>
            </a:r>
          </a:p>
          <a:p>
            <a:pPr lvl="2"/>
            <a:r>
              <a:rPr lang="en-US" dirty="0" smtClean="0"/>
              <a:t>Maximum rotor thrust and torque</a:t>
            </a:r>
          </a:p>
          <a:p>
            <a:pPr lvl="2"/>
            <a:r>
              <a:rPr lang="en-US" dirty="0" smtClean="0"/>
              <a:t>Propeller aerodynamic coefficients</a:t>
            </a:r>
          </a:p>
          <a:p>
            <a:pPr lvl="2"/>
            <a:endParaRPr lang="en-US" dirty="0" smtClean="0"/>
          </a:p>
          <a:p>
            <a:r>
              <a:rPr lang="en-US" dirty="0"/>
              <a:t>Obtaining </a:t>
            </a:r>
            <a:r>
              <a:rPr lang="en-US" dirty="0" smtClean="0"/>
              <a:t>parameter values</a:t>
            </a:r>
            <a:endParaRPr lang="en-US" dirty="0"/>
          </a:p>
          <a:p>
            <a:pPr lvl="1"/>
            <a:r>
              <a:rPr lang="en-US" dirty="0"/>
              <a:t>mass, moments of inertia, and thrust arms: by </a:t>
            </a:r>
            <a:r>
              <a:rPr lang="en-US" dirty="0" smtClean="0"/>
              <a:t>measurement</a:t>
            </a:r>
            <a:endParaRPr lang="en-US" dirty="0"/>
          </a:p>
          <a:p>
            <a:pPr lvl="1"/>
            <a:r>
              <a:rPr lang="en-US" dirty="0"/>
              <a:t>thrust and rotor drag </a:t>
            </a:r>
            <a:r>
              <a:rPr lang="en-US" dirty="0" smtClean="0"/>
              <a:t>factors: from manual</a:t>
            </a:r>
            <a:endParaRPr lang="en-US" dirty="0"/>
          </a:p>
          <a:p>
            <a:pPr lvl="1"/>
            <a:r>
              <a:rPr lang="en-US" dirty="0"/>
              <a:t>maximum thrust and </a:t>
            </a:r>
            <a:r>
              <a:rPr lang="en-US" dirty="0" smtClean="0"/>
              <a:t>torque: </a:t>
            </a:r>
            <a:r>
              <a:rPr lang="en-US" dirty="0"/>
              <a:t>by experiment</a:t>
            </a:r>
          </a:p>
          <a:p>
            <a:pPr lvl="2"/>
            <a:r>
              <a:rPr lang="en-US" dirty="0" smtClean="0"/>
              <a:t>the maximum thrust is obtained from experiment</a:t>
            </a:r>
            <a:endParaRPr lang="en-US" dirty="0"/>
          </a:p>
          <a:p>
            <a:pPr lvl="2"/>
            <a:r>
              <a:rPr lang="en-US" dirty="0"/>
              <a:t>the maximum torque is </a:t>
            </a:r>
            <a:r>
              <a:rPr lang="en-US" dirty="0" smtClean="0"/>
              <a:t>calculated </a:t>
            </a:r>
            <a:r>
              <a:rPr lang="en-US" dirty="0"/>
              <a:t>from the test </a:t>
            </a: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6-DOF Quadcopter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28800"/>
            <a:ext cx="228600" cy="118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72" y="2133600"/>
            <a:ext cx="121419" cy="178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494" y="2438400"/>
            <a:ext cx="446902" cy="2518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93928"/>
            <a:ext cx="3009900" cy="22574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91250" y="3275153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Rotor Testbed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9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228600" y="914400"/>
            <a:ext cx="8458200" cy="5257801"/>
          </a:xfrm>
        </p:spPr>
        <p:txBody>
          <a:bodyPr/>
          <a:lstStyle/>
          <a:p>
            <a:r>
              <a:rPr lang="en-US" dirty="0" err="1" smtClean="0"/>
              <a:t>jMAVSim</a:t>
            </a:r>
            <a:r>
              <a:rPr lang="en-US" dirty="0" smtClean="0"/>
              <a:t> flight simulator (open source)</a:t>
            </a:r>
          </a:p>
          <a:p>
            <a:pPr lvl="1"/>
            <a:r>
              <a:rPr lang="en-US" dirty="0" smtClean="0"/>
              <a:t>Multi-rotor dynamics simulator</a:t>
            </a:r>
          </a:p>
          <a:p>
            <a:pPr lvl="1"/>
            <a:r>
              <a:rPr lang="en-US" dirty="0" smtClean="0"/>
              <a:t>Suitable for both hardware- and software-in-the-loop purposes</a:t>
            </a:r>
          </a:p>
          <a:p>
            <a:pPr lvl="1"/>
            <a:r>
              <a:rPr lang="en-US" dirty="0" smtClean="0"/>
              <a:t>Builds customized quadcopter models from user-defined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6-DOF Modeling</a:t>
            </a:r>
          </a:p>
          <a:p>
            <a:pPr lvl="1"/>
            <a:r>
              <a:rPr lang="en-US" dirty="0" smtClean="0"/>
              <a:t>Set the modeling parameters in the source code</a:t>
            </a:r>
          </a:p>
          <a:p>
            <a:pPr lvl="1"/>
            <a:r>
              <a:rPr lang="en-US" dirty="0" smtClean="0"/>
              <a:t>A user manual is developed to provide the details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6-DOF Model Software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495800"/>
            <a:ext cx="6934200" cy="15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6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HIL Simulation Components (All open source</a:t>
            </a:r>
            <a:r>
              <a:rPr lang="en-US" dirty="0"/>
              <a:t>)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jMAVSim</a:t>
            </a:r>
            <a:r>
              <a:rPr lang="en-US" dirty="0" smtClean="0"/>
              <a:t>: dynamic simulator</a:t>
            </a:r>
          </a:p>
          <a:p>
            <a:pPr lvl="1"/>
            <a:r>
              <a:rPr lang="en-US" dirty="0" err="1" smtClean="0"/>
              <a:t>Qgroundcontrol</a:t>
            </a:r>
            <a:r>
              <a:rPr lang="en-US" dirty="0" smtClean="0"/>
              <a:t> (QGC): ground control station</a:t>
            </a:r>
          </a:p>
          <a:p>
            <a:pPr lvl="1"/>
            <a:r>
              <a:rPr lang="en-US" dirty="0" smtClean="0"/>
              <a:t>PX4: autopilot software</a:t>
            </a:r>
          </a:p>
          <a:p>
            <a:pPr lvl="1"/>
            <a:r>
              <a:rPr lang="en-US" dirty="0" err="1" smtClean="0"/>
              <a:t>Pixhawk</a:t>
            </a:r>
            <a:r>
              <a:rPr lang="en-US" dirty="0" smtClean="0"/>
              <a:t>: autopilot hardware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96" y="2895600"/>
            <a:ext cx="64770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45" y="3071842"/>
            <a:ext cx="2641599" cy="1981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676400" y="3538107"/>
            <a:ext cx="1263652" cy="1887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47699" y="519072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QGC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02307" y="5639504"/>
            <a:ext cx="1148186" cy="366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jMAVSim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093937" y="3657600"/>
            <a:ext cx="1166552" cy="2073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332" y="4209255"/>
            <a:ext cx="1204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Pixhawk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21517" y="3657600"/>
            <a:ext cx="995824" cy="652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31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381000" y="838200"/>
            <a:ext cx="8229600" cy="5257801"/>
          </a:xfrm>
        </p:spPr>
        <p:txBody>
          <a:bodyPr/>
          <a:lstStyle/>
          <a:p>
            <a:r>
              <a:rPr lang="en-US" sz="2000" dirty="0" smtClean="0"/>
              <a:t>Inputs: waypoints by mouse clicking/input files/user interface</a:t>
            </a:r>
          </a:p>
          <a:p>
            <a:pPr lvl="1"/>
            <a:r>
              <a:rPr lang="en-US" sz="1600" dirty="0" smtClean="0"/>
              <a:t>quadcopter’s status: e.g. takeoff, landing, etc.</a:t>
            </a:r>
          </a:p>
          <a:p>
            <a:pPr lvl="1"/>
            <a:r>
              <a:rPr lang="en-US" sz="1600" dirty="0" smtClean="0"/>
              <a:t>coordinate: latitude, longitude, alt</a:t>
            </a:r>
          </a:p>
          <a:p>
            <a:pPr lvl="1"/>
            <a:r>
              <a:rPr lang="en-US" sz="1600" dirty="0" smtClean="0"/>
              <a:t>for quadcopters: hovering time</a:t>
            </a:r>
            <a:endParaRPr lang="en-US" sz="2000" dirty="0" smtClean="0"/>
          </a:p>
          <a:p>
            <a:r>
              <a:rPr lang="en-US" sz="2000" dirty="0" smtClean="0"/>
              <a:t>Outputs: data files containing variable names and values</a:t>
            </a:r>
          </a:p>
          <a:p>
            <a:pPr lvl="1"/>
            <a:r>
              <a:rPr lang="en-US" sz="1600" dirty="0" smtClean="0"/>
              <a:t>a list of over 120 variables including: speed, attitude, position, etc.</a:t>
            </a:r>
          </a:p>
          <a:p>
            <a:pPr lvl="1"/>
            <a:r>
              <a:rPr lang="en-US" sz="1600" dirty="0" smtClean="0"/>
              <a:t>select the desired output from the list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Inputs/Outputs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65" y="3086101"/>
            <a:ext cx="5991080" cy="3276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181600" y="4090996"/>
            <a:ext cx="1057683" cy="33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30276" y="5072278"/>
            <a:ext cx="1460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Select the outputs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47534" y="5337079"/>
            <a:ext cx="934266" cy="12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50359" y="3775078"/>
            <a:ext cx="146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Mission planning (waypoints)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914400" y="571637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figure: operation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9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Motivation: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battery drain rate (</a:t>
            </a:r>
            <a:r>
              <a:rPr lang="en-US" dirty="0" err="1" smtClean="0"/>
              <a:t>mAh</a:t>
            </a:r>
            <a:r>
              <a:rPr lang="en-US" dirty="0" smtClean="0"/>
              <a:t>/s) changes during flight</a:t>
            </a:r>
          </a:p>
          <a:p>
            <a:pPr lvl="1"/>
            <a:r>
              <a:rPr lang="en-US" dirty="0" smtClean="0"/>
              <a:t>Analogy with ‘fuel consumption’</a:t>
            </a:r>
          </a:p>
          <a:p>
            <a:pPr lvl="1"/>
            <a:r>
              <a:rPr lang="en-US" dirty="0"/>
              <a:t>Essential for </a:t>
            </a:r>
            <a:r>
              <a:rPr lang="en-US" dirty="0" smtClean="0"/>
              <a:t>performance and safety analysis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Objective:</a:t>
            </a:r>
          </a:p>
          <a:p>
            <a:pPr lvl="1"/>
            <a:r>
              <a:rPr lang="en-US" dirty="0" smtClean="0"/>
              <a:t>Integrate a battery drain rate database</a:t>
            </a:r>
          </a:p>
          <a:p>
            <a:pPr lvl="1"/>
            <a:r>
              <a:rPr lang="en-US" dirty="0"/>
              <a:t>Challenge: </a:t>
            </a:r>
            <a:r>
              <a:rPr lang="en-US" b="1" dirty="0"/>
              <a:t>NO</a:t>
            </a:r>
            <a:r>
              <a:rPr lang="en-US" dirty="0"/>
              <a:t> battery models available among the quadcopter </a:t>
            </a:r>
            <a:r>
              <a:rPr lang="en-US" dirty="0" smtClean="0"/>
              <a:t>community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Proposed approach: battery test</a:t>
            </a:r>
          </a:p>
          <a:p>
            <a:pPr lvl="1"/>
            <a:r>
              <a:rPr lang="en-US" dirty="0"/>
              <a:t>Test the battery performance at different </a:t>
            </a:r>
            <a:r>
              <a:rPr lang="en-US" dirty="0" smtClean="0"/>
              <a:t>battery/thrust </a:t>
            </a:r>
            <a:r>
              <a:rPr lang="en-US" dirty="0"/>
              <a:t>levels</a:t>
            </a:r>
          </a:p>
          <a:p>
            <a:pPr lvl="1"/>
            <a:r>
              <a:rPr lang="en-US" dirty="0"/>
              <a:t>Build a lookup table of </a:t>
            </a:r>
            <a:r>
              <a:rPr lang="en-US" dirty="0" smtClean="0"/>
              <a:t>battery </a:t>
            </a:r>
            <a:r>
              <a:rPr lang="en-US" dirty="0"/>
              <a:t>drain rate </a:t>
            </a:r>
            <a:endParaRPr lang="en-US" dirty="0" smtClean="0"/>
          </a:p>
          <a:p>
            <a:pPr lvl="1"/>
            <a:r>
              <a:rPr lang="en-US" dirty="0" smtClean="0"/>
              <a:t>Find </a:t>
            </a:r>
            <a:r>
              <a:rPr lang="en-US" dirty="0"/>
              <a:t>the corresponding battery drain rate according to simulation </a:t>
            </a: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Drain Rate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6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304800" y="914400"/>
            <a:ext cx="8229600" cy="5257801"/>
          </a:xfrm>
        </p:spPr>
        <p:txBody>
          <a:bodyPr/>
          <a:lstStyle/>
          <a:p>
            <a:r>
              <a:rPr lang="en-US" dirty="0" smtClean="0"/>
              <a:t>Test setup:</a:t>
            </a:r>
          </a:p>
          <a:p>
            <a:pPr lvl="1"/>
            <a:r>
              <a:rPr lang="en-US" dirty="0" smtClean="0"/>
              <a:t>Fix the quadcopter to a heavy plate to prevent flight</a:t>
            </a:r>
            <a:endParaRPr lang="en-US" dirty="0"/>
          </a:p>
          <a:p>
            <a:pPr lvl="1"/>
            <a:r>
              <a:rPr lang="en-US" dirty="0" smtClean="0"/>
              <a:t>Use a remote radio controller to control thrust</a:t>
            </a:r>
            <a:endParaRPr lang="en-US" dirty="0"/>
          </a:p>
          <a:p>
            <a:pPr lvl="1"/>
            <a:r>
              <a:rPr lang="en-US" dirty="0" smtClean="0"/>
              <a:t>Record the thrust output and </a:t>
            </a:r>
            <a:r>
              <a:rPr lang="en-US" dirty="0"/>
              <a:t>battery </a:t>
            </a:r>
            <a:r>
              <a:rPr lang="en-US" dirty="0" smtClean="0"/>
              <a:t>info in QGC</a:t>
            </a:r>
            <a:endParaRPr lang="en-US" dirty="0"/>
          </a:p>
          <a:p>
            <a:pPr lvl="1"/>
            <a:r>
              <a:rPr lang="en-US" dirty="0" smtClean="0"/>
              <a:t>Battery specs:</a:t>
            </a:r>
          </a:p>
          <a:p>
            <a:pPr lvl="2"/>
            <a:r>
              <a:rPr lang="en-US" dirty="0" smtClean="0"/>
              <a:t>capacity = 2200mAh</a:t>
            </a:r>
          </a:p>
          <a:p>
            <a:pPr lvl="2"/>
            <a:r>
              <a:rPr lang="en-US" dirty="0" smtClean="0"/>
              <a:t>voltage = 11.1V</a:t>
            </a:r>
          </a:p>
          <a:p>
            <a:pPr marL="457200" lvl="1" indent="0">
              <a:buNone/>
            </a:pPr>
            <a:r>
              <a:rPr lang="en-US" dirty="0" smtClean="0"/>
              <a:t>   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9380" y="2686652"/>
            <a:ext cx="3820675" cy="286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674427" y="5359732"/>
            <a:ext cx="1097973" cy="507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467600" y="4119188"/>
            <a:ext cx="304800" cy="1748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86353" y="5791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Quadcopter fixed here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20" idx="0"/>
          </p:cNvCxnSpPr>
          <p:nvPr/>
        </p:nvCxnSpPr>
        <p:spPr>
          <a:xfrm flipV="1">
            <a:off x="5820641" y="5344118"/>
            <a:ext cx="102523" cy="588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63441" y="593272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191000" y="4724400"/>
            <a:ext cx="85205" cy="914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56784" y="5577332"/>
            <a:ext cx="134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Thrust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1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3"/>
              </p:nvPr>
            </p:nvSpPr>
            <p:spPr>
              <a:xfrm>
                <a:off x="457200" y="838200"/>
                <a:ext cx="8229600" cy="5257801"/>
              </a:xfrm>
            </p:spPr>
            <p:txBody>
              <a:bodyPr/>
              <a:lstStyle/>
              <a:p>
                <a:r>
                  <a:rPr lang="en-US" dirty="0" smtClean="0"/>
                  <a:t>Test procedure</a:t>
                </a:r>
              </a:p>
              <a:p>
                <a:pPr lvl="1"/>
                <a:r>
                  <a:rPr lang="en-US" dirty="0" smtClean="0"/>
                  <a:t>For low thrust level testing, let the battery deplete at a constant thrust</a:t>
                </a:r>
              </a:p>
              <a:p>
                <a:pPr lvl="1"/>
                <a:r>
                  <a:rPr lang="en-US" dirty="0" smtClean="0"/>
                  <a:t>For high thrust level testing, vary throttle settings and note the changing thrust values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Raw data: </a:t>
                </a:r>
              </a:p>
              <a:p>
                <a:pPr lvl="1"/>
                <a:r>
                  <a:rPr lang="en-US" dirty="0" smtClean="0"/>
                  <a:t>Time in </a:t>
                </a:r>
                <a:r>
                  <a:rPr lang="en-US" i="1" dirty="0" err="1" smtClean="0"/>
                  <a:t>ms</a:t>
                </a:r>
                <a:endParaRPr lang="en-US" i="1" dirty="0" smtClean="0"/>
              </a:p>
              <a:p>
                <a:pPr lvl="1"/>
                <a:r>
                  <a:rPr lang="en-US" dirty="0" smtClean="0"/>
                  <a:t>Thrust as percentage of the maximum</a:t>
                </a:r>
              </a:p>
              <a:p>
                <a:pPr lvl="1"/>
                <a:r>
                  <a:rPr lang="en-US" dirty="0" smtClean="0"/>
                  <a:t>Energy consumed from the start in </a:t>
                </a:r>
                <a:r>
                  <a:rPr lang="en-US" i="1" dirty="0" err="1" smtClean="0"/>
                  <a:t>mAh</a:t>
                </a:r>
                <a:endParaRPr lang="en-US" i="1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Battery level: 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𝑐𝑜𝑛𝑠𝑢𝑚𝑒𝑑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𝑚𝐴h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⋅100%</m:t>
                    </m:r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Drain rate: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𝑐𝑜𝑛𝑠𝑢𝑚𝑒𝑑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b="0" dirty="0" smtClean="0"/>
                  <a:t> mAh/s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57200" y="838200"/>
                <a:ext cx="8229600" cy="5257801"/>
              </a:xfrm>
              <a:blipFill rotWithShape="0">
                <a:blip r:embed="rId2"/>
                <a:stretch>
                  <a:fillRect t="-812" b="-2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65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914400"/>
            <a:ext cx="3663315" cy="52578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Drain rate table</a:t>
            </a:r>
          </a:p>
          <a:p>
            <a:r>
              <a:rPr lang="en-US" dirty="0"/>
              <a:t>B</a:t>
            </a:r>
            <a:r>
              <a:rPr lang="en-US" dirty="0" smtClean="0"/>
              <a:t>attery level: 40%~80%, at steps of 5%</a:t>
            </a:r>
          </a:p>
          <a:p>
            <a:pPr lvl="1"/>
            <a:r>
              <a:rPr lang="en-US" dirty="0" smtClean="0"/>
              <a:t>40% battery: safety threshold from experiment</a:t>
            </a:r>
          </a:p>
          <a:p>
            <a:pPr lvl="1"/>
            <a:r>
              <a:rPr lang="en-US" dirty="0" smtClean="0"/>
              <a:t>80% battery: nominal battery level</a:t>
            </a:r>
          </a:p>
          <a:p>
            <a:r>
              <a:rPr lang="en-US" dirty="0"/>
              <a:t>T</a:t>
            </a:r>
            <a:r>
              <a:rPr lang="en-US" dirty="0" smtClean="0"/>
              <a:t>hrust level: 55%~90%, at steps of 1%</a:t>
            </a:r>
          </a:p>
          <a:p>
            <a:pPr lvl="1"/>
            <a:r>
              <a:rPr lang="en-US" dirty="0" smtClean="0"/>
              <a:t>55% thrust: hover thrust</a:t>
            </a:r>
          </a:p>
          <a:p>
            <a:pPr lvl="1"/>
            <a:r>
              <a:rPr lang="en-US" dirty="0" smtClean="0"/>
              <a:t>90% thrust: safety upper bound in autopilot</a:t>
            </a:r>
          </a:p>
          <a:p>
            <a:pPr lvl="1"/>
            <a:r>
              <a:rPr lang="en-US" dirty="0" smtClean="0"/>
              <a:t>table entry: drain rate (</a:t>
            </a:r>
            <a:r>
              <a:rPr lang="en-US" dirty="0" err="1" smtClean="0"/>
              <a:t>mAh</a:t>
            </a:r>
            <a:r>
              <a:rPr lang="en-US" dirty="0" smtClean="0"/>
              <a:t>/s)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15" y="998219"/>
            <a:ext cx="4810125" cy="28504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4343400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Table shows battery drain rate under combinations of battery level and thrust levels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9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Project </a:t>
            </a:r>
            <a:r>
              <a:rPr lang="en-US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Schedule</a:t>
            </a: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E5AF4C6-54EE-48F6-9E59-2E27A5E7D67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855849"/>
              </p:ext>
            </p:extLst>
          </p:nvPr>
        </p:nvGraphicFramePr>
        <p:xfrm>
          <a:off x="1066800" y="1524000"/>
          <a:ext cx="6345708" cy="3061761"/>
        </p:xfrm>
        <a:graphic>
          <a:graphicData uri="http://schemas.openxmlformats.org/drawingml/2006/table">
            <a:tbl>
              <a:tblPr/>
              <a:tblGrid>
                <a:gridCol w="18012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574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74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574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574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740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574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285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Tasks\Months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Malgun Gothic"/>
                        </a:rPr>
                        <a:t>1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Malgun Gothic"/>
                        </a:rPr>
                        <a:t>2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Malgun Gothic"/>
                        </a:rPr>
                        <a:t>3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Malgun Gothic"/>
                        </a:rPr>
                        <a:t>4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5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Malgun Gothic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1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2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3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4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5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Malgun Gothic"/>
                        <a:cs typeface="+mn-cs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6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63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ambria"/>
                          <a:ea typeface="Malgun Gothic"/>
                        </a:rPr>
                        <a:t>Task 7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/>
                          <a:ea typeface="Malgun Gothic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/>
                        <a:ea typeface="Malgun Gothic"/>
                      </a:endParaRPr>
                    </a:p>
                  </a:txBody>
                  <a:tcPr marL="46406" marR="4640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24422" y="112449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06/10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24019" y="11395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07/10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4470" y="11395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08/10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4921" y="1147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09/10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8622" y="1147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10/10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8101" y="1139582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11/10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7580" y="114712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n-lt"/>
              </a:rPr>
              <a:t>12/10</a:t>
            </a:r>
            <a:endParaRPr lang="en-US" b="1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257031" y="1381928"/>
            <a:ext cx="0" cy="32766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27580" y="4650601"/>
            <a:ext cx="7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n-lt"/>
              </a:rPr>
              <a:t>Today</a:t>
            </a:r>
            <a:endParaRPr lang="en-US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90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838200"/>
            <a:ext cx="8229600" cy="5257801"/>
          </a:xfrm>
        </p:spPr>
        <p:txBody>
          <a:bodyPr/>
          <a:lstStyle/>
          <a:p>
            <a:r>
              <a:rPr lang="en-US" dirty="0" smtClean="0"/>
              <a:t>RPD file</a:t>
            </a:r>
            <a:endParaRPr lang="en-US" dirty="0"/>
          </a:p>
          <a:p>
            <a:pPr lvl="1"/>
            <a:r>
              <a:rPr lang="en-US" dirty="0"/>
              <a:t>Performance data at nominal (80%) and critical (40%) battery </a:t>
            </a:r>
            <a:r>
              <a:rPr lang="en-US" dirty="0" smtClean="0"/>
              <a:t>levels</a:t>
            </a:r>
          </a:p>
          <a:p>
            <a:pPr lvl="1"/>
            <a:r>
              <a:rPr lang="en-US" dirty="0" smtClean="0"/>
              <a:t>Four basic flight modes: cruise, climb, descend, and hover</a:t>
            </a:r>
          </a:p>
          <a:p>
            <a:pPr lvl="1"/>
            <a:r>
              <a:rPr lang="en-US" dirty="0" smtClean="0"/>
              <a:t>Create simulation scenarios corresponding to the flight modes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Simulation output: groundspeed, altitude, climb rate, thrust</a:t>
            </a:r>
          </a:p>
          <a:p>
            <a:pPr lvl="1"/>
            <a:r>
              <a:rPr lang="en-US" dirty="0" smtClean="0"/>
              <a:t>Use the thrust output to find the corresponding battery drain rate from the drain rate table</a:t>
            </a:r>
          </a:p>
          <a:p>
            <a:pPr lvl="1"/>
            <a:r>
              <a:rPr lang="en-US" dirty="0" smtClean="0"/>
              <a:t>Use the data to populate RPD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Rotorcraft Performance Database (RPD)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97379"/>
              </p:ext>
            </p:extLst>
          </p:nvPr>
        </p:nvGraphicFramePr>
        <p:xfrm>
          <a:off x="1257300" y="2819400"/>
          <a:ext cx="6629400" cy="15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6598">
                  <a:extLst>
                    <a:ext uri="{9D8B030D-6E8A-4147-A177-3AD203B41FA5}">
                      <a16:colId xmlns="" xmlns:a16="http://schemas.microsoft.com/office/drawing/2014/main" val="616526200"/>
                    </a:ext>
                  </a:extLst>
                </a:gridCol>
                <a:gridCol w="4742802">
                  <a:extLst>
                    <a:ext uri="{9D8B030D-6E8A-4147-A177-3AD203B41FA5}">
                      <a16:colId xmlns="" xmlns:a16="http://schemas.microsoft.com/office/drawing/2014/main" val="1795142499"/>
                    </a:ext>
                  </a:extLst>
                </a:gridCol>
              </a:tblGrid>
              <a:tr h="2716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Flight mode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Simulation </a:t>
                      </a:r>
                      <a:r>
                        <a:rPr lang="en-US" sz="2000" dirty="0" smtClean="0">
                          <a:effectLst/>
                        </a:rPr>
                        <a:t>scenario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057122985"/>
                  </a:ext>
                </a:extLst>
              </a:tr>
              <a:tr h="2716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Cruise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Cruise at nominal speed at a given altitude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43034337"/>
                  </a:ext>
                </a:extLst>
              </a:tr>
              <a:tr h="2716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Climb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Takeoff to 400 </a:t>
                      </a:r>
                      <a:r>
                        <a:rPr lang="en-US" sz="2000" dirty="0" smtClean="0">
                          <a:effectLst/>
                        </a:rPr>
                        <a:t>ft. AGL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77605370"/>
                  </a:ext>
                </a:extLst>
              </a:tr>
              <a:tr h="2716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Descend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Land from 400 </a:t>
                      </a:r>
                      <a:r>
                        <a:rPr lang="en-US" sz="2000" dirty="0" smtClean="0">
                          <a:effectLst/>
                        </a:rPr>
                        <a:t>ft. AGL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84492623"/>
                  </a:ext>
                </a:extLst>
              </a:tr>
              <a:tr h="27168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Hover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Hover at a given altitude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003311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48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25315"/>
          <a:stretch/>
        </p:blipFill>
        <p:spPr>
          <a:xfrm>
            <a:off x="594195" y="1318487"/>
            <a:ext cx="8087582" cy="4572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sUAS</a:t>
            </a:r>
            <a:r>
              <a:rPr lang="en-US" dirty="0"/>
              <a:t> Performance Data for IRIS (.RPD)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Proprietary Intelligent Automation, Inc.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71600" y="772180"/>
            <a:ext cx="1661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Speed limits for flight modes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44354" y="795267"/>
            <a:ext cx="1684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dirty="0"/>
              <a:t>Baseline levels of battery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444334" y="1219290"/>
            <a:ext cx="585569" cy="59722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577416" y="3681090"/>
            <a:ext cx="1" cy="20838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</p:cNvCxnSpPr>
          <p:nvPr/>
        </p:nvCxnSpPr>
        <p:spPr>
          <a:xfrm flipH="1">
            <a:off x="3210121" y="1318487"/>
            <a:ext cx="976656" cy="8496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06010" y="3440175"/>
            <a:ext cx="934402" cy="232476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6010" y="5620352"/>
            <a:ext cx="242819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dirty="0"/>
              <a:t>Battery drain rate for a given flight mode, battery level, altitude and TAS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3313" y="5521155"/>
            <a:ext cx="1855119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pPr algn="ctr"/>
            <a:r>
              <a:rPr lang="en-US" dirty="0"/>
              <a:t>TAS at different flight levels and battery conditions</a:t>
            </a:r>
          </a:p>
        </p:txBody>
      </p:sp>
    </p:spTree>
    <p:extLst>
      <p:ext uri="{BB962C8B-B14F-4D97-AF65-F5344CB8AC3E}">
        <p14:creationId xmlns:p14="http://schemas.microsoft.com/office/powerpoint/2010/main" val="2696185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Compare sUTG with 6-DOF model for conformance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67A978-CECD-4B87-BA02-31CD431BAEB0}" type="datetime1">
              <a:rPr lang="en-US" smtClean="0"/>
              <a:pPr/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1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93786" y="808893"/>
            <a:ext cx="8593015" cy="5257801"/>
          </a:xfrm>
        </p:spPr>
        <p:txBody>
          <a:bodyPr/>
          <a:lstStyle/>
          <a:p>
            <a:r>
              <a:rPr lang="en-US" sz="1800" dirty="0" smtClean="0"/>
              <a:t>Flight </a:t>
            </a:r>
            <a:r>
              <a:rPr lang="en-US" sz="1800" dirty="0"/>
              <a:t>plan</a:t>
            </a:r>
          </a:p>
          <a:p>
            <a:pPr marL="457200" lvl="1"/>
            <a:r>
              <a:rPr lang="en-US" sz="1800" dirty="0"/>
              <a:t>Origin: KGAI (Montgomery County Airpark, Gaithersburg, MD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NW of DC)</a:t>
            </a:r>
          </a:p>
          <a:p>
            <a:pPr marL="457200" lvl="1"/>
            <a:r>
              <a:rPr lang="en-US" sz="1800" dirty="0"/>
              <a:t>Destination: about 1.7 km to southeast of KGAI</a:t>
            </a:r>
          </a:p>
          <a:p>
            <a:pPr marL="457200" lvl="1"/>
            <a:r>
              <a:rPr lang="en-US" sz="1800" dirty="0"/>
              <a:t>Cruise altitude: </a:t>
            </a:r>
            <a:r>
              <a:rPr lang="en-US" sz="1800" dirty="0" smtClean="0"/>
              <a:t>300 ft. AGL</a:t>
            </a:r>
            <a:endParaRPr lang="en-US" sz="1800" dirty="0"/>
          </a:p>
          <a:p>
            <a:pPr marL="457200" lvl="1"/>
            <a:r>
              <a:rPr lang="en-US" sz="1800" dirty="0"/>
              <a:t>Aircraft: IRIS</a:t>
            </a:r>
          </a:p>
          <a:p>
            <a:pPr marL="457200" lvl="1"/>
            <a:r>
              <a:rPr lang="en-US" sz="1800" dirty="0"/>
              <a:t>Cruise speed: 6.7 m/s</a:t>
            </a:r>
          </a:p>
          <a:p>
            <a:pPr marL="457200" lvl="1"/>
            <a:r>
              <a:rPr lang="en-US" sz="1800" dirty="0"/>
              <a:t>Flight duration: ~9 min.</a:t>
            </a:r>
          </a:p>
          <a:p>
            <a:pPr marL="457200" lvl="1"/>
            <a:r>
              <a:rPr lang="en-US" sz="1800" dirty="0"/>
              <a:t>Hover:</a:t>
            </a:r>
          </a:p>
          <a:p>
            <a:pPr marL="857250" lvl="2"/>
            <a:r>
              <a:rPr lang="en-US" sz="1600" dirty="0"/>
              <a:t>Altitude: </a:t>
            </a:r>
            <a:r>
              <a:rPr lang="en-US" sz="1600" dirty="0" smtClean="0"/>
              <a:t>300 ft. </a:t>
            </a:r>
            <a:r>
              <a:rPr lang="en-US" sz="1600" dirty="0"/>
              <a:t>AGL</a:t>
            </a:r>
          </a:p>
          <a:p>
            <a:pPr marL="857250" lvl="2"/>
            <a:r>
              <a:rPr lang="en-US" sz="1600" dirty="0"/>
              <a:t>Duration: 3 min.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Simulation </a:t>
            </a:r>
            <a:r>
              <a:rPr lang="en-US" dirty="0" smtClean="0"/>
              <a:t>1 (High Cruise)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173" t="18888" r="2258" b="2598"/>
          <a:stretch/>
        </p:blipFill>
        <p:spPr>
          <a:xfrm>
            <a:off x="3265371" y="2362200"/>
            <a:ext cx="5650029" cy="28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70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-1" r="7756" b="2100"/>
          <a:stretch/>
        </p:blipFill>
        <p:spPr>
          <a:xfrm>
            <a:off x="4648860" y="3712183"/>
            <a:ext cx="3152438" cy="2640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D2BE101-6812-44E0-95F4-82E0C98655D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84320" y="3582888"/>
            <a:ext cx="3505200" cy="2809398"/>
            <a:chOff x="5806912" y="3773864"/>
            <a:chExt cx="3127248" cy="25665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8" t="568" r="7932" b="2335"/>
            <a:stretch/>
          </p:blipFill>
          <p:spPr>
            <a:xfrm>
              <a:off x="5806912" y="3773864"/>
              <a:ext cx="3127248" cy="25665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85262" y="4873662"/>
              <a:ext cx="989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Hover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079530" y="4868672"/>
              <a:ext cx="0" cy="457200"/>
            </a:xfrm>
            <a:prstGeom prst="line">
              <a:avLst/>
            </a:prstGeom>
            <a:ln w="3175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891806" y="4868672"/>
              <a:ext cx="0" cy="457200"/>
            </a:xfrm>
            <a:prstGeom prst="line">
              <a:avLst/>
            </a:prstGeom>
            <a:ln w="3175">
              <a:solidFill>
                <a:srgbClr val="C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324379" y="706093"/>
            <a:ext cx="3752821" cy="3180108"/>
            <a:chOff x="4494802" y="1197466"/>
            <a:chExt cx="3867912" cy="328247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9" r="7725"/>
            <a:stretch/>
          </p:blipFill>
          <p:spPr>
            <a:xfrm>
              <a:off x="4494802" y="1197466"/>
              <a:ext cx="3867912" cy="3282479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5114308" y="1664440"/>
              <a:ext cx="0" cy="2468880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20852" y="1664440"/>
              <a:ext cx="0" cy="2468880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985262" y="1664440"/>
              <a:ext cx="0" cy="2468880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079530" y="1664440"/>
              <a:ext cx="0" cy="2468880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118050" y="1664440"/>
              <a:ext cx="0" cy="2468880"/>
            </a:xfrm>
            <a:prstGeom prst="line">
              <a:avLst/>
            </a:prstGeom>
            <a:ln w="12700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786867" y="1525386"/>
              <a:ext cx="452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TO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41337" y="1525386"/>
              <a:ext cx="452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CR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03320" y="1525386"/>
              <a:ext cx="452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HV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12817" y="1525386"/>
              <a:ext cx="4524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CR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65432" y="1525386"/>
              <a:ext cx="652618" cy="26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DS/LD</a:t>
              </a:r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" b="2137"/>
          <a:stretch/>
        </p:blipFill>
        <p:spPr>
          <a:xfrm>
            <a:off x="202964" y="734667"/>
            <a:ext cx="3867912" cy="3010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3614" y="5486400"/>
            <a:ext cx="1399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Battery Vs. Time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5179" y="5529227"/>
            <a:ext cx="1491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Distance Vs. Time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using 6-DOF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D2BE101-6812-44E0-95F4-82E0C98655D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r="7836"/>
          <a:stretch/>
        </p:blipFill>
        <p:spPr>
          <a:xfrm>
            <a:off x="3129542" y="793328"/>
            <a:ext cx="2989786" cy="2547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1035" r="7744"/>
          <a:stretch/>
        </p:blipFill>
        <p:spPr>
          <a:xfrm>
            <a:off x="6103567" y="914400"/>
            <a:ext cx="3011858" cy="2491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7565" y="3524007"/>
            <a:ext cx="2431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sUTG follows the flight plan well except waypoint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sUTG is designed to treat close waypoints as “fly-by” rather than “fly-over”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56452" y="3485907"/>
            <a:ext cx="2431096" cy="2857743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sUTG initially overshoots the cruise altitude by 25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Result of low level controller gains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Deviation in total flight time is due to “fly-over” waypoint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420085" y="1818577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Latitude (deg.)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5686" y="3082833"/>
            <a:ext cx="1234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Longitude (deg.)</a:t>
            </a:r>
            <a:endParaRPr lang="en-US" sz="1000" b="1" dirty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5662" y="914400"/>
            <a:ext cx="2925850" cy="2265630"/>
            <a:chOff x="195662" y="914400"/>
            <a:chExt cx="2925850" cy="22656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662" y="914400"/>
              <a:ext cx="2925850" cy="22656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380" y="1005840"/>
              <a:ext cx="1103609" cy="421294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255704" y="3524007"/>
            <a:ext cx="2431096" cy="285774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deviations with the climb and descent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overall conformance over the entire 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Simulation </a:t>
            </a:r>
            <a:r>
              <a:rPr lang="en-US" dirty="0" smtClean="0"/>
              <a:t>2 (Short Flight)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34" y="2514600"/>
            <a:ext cx="5424316" cy="2848697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93785" y="838200"/>
            <a:ext cx="8593015" cy="525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Flight plan</a:t>
            </a:r>
          </a:p>
          <a:p>
            <a:pPr marL="457200" lvl="1"/>
            <a:r>
              <a:rPr lang="en-US" sz="1800" dirty="0" smtClean="0"/>
              <a:t>Origin: a generic suburban area</a:t>
            </a:r>
          </a:p>
          <a:p>
            <a:pPr marL="457200" lvl="1"/>
            <a:r>
              <a:rPr lang="en-US" sz="1800" dirty="0" smtClean="0"/>
              <a:t>Destination: about 0.5 km to east of origin</a:t>
            </a:r>
          </a:p>
          <a:p>
            <a:pPr marL="457200" lvl="1"/>
            <a:r>
              <a:rPr lang="en-US" sz="1800" dirty="0" smtClean="0"/>
              <a:t>Cruise altitude: 80 ft. AGL</a:t>
            </a:r>
          </a:p>
          <a:p>
            <a:pPr marL="457200" lvl="1"/>
            <a:r>
              <a:rPr lang="en-US" sz="1800" dirty="0" smtClean="0"/>
              <a:t>Aircraft: IRIS</a:t>
            </a:r>
          </a:p>
          <a:p>
            <a:pPr marL="457200" lvl="1"/>
            <a:r>
              <a:rPr lang="en-US" sz="1800" dirty="0" smtClean="0"/>
              <a:t>Cruise speed: 6.7 m/s</a:t>
            </a:r>
          </a:p>
          <a:p>
            <a:pPr marL="457200" lvl="1"/>
            <a:r>
              <a:rPr lang="en-US" sz="1800" dirty="0" smtClean="0"/>
              <a:t>Hover:</a:t>
            </a:r>
          </a:p>
          <a:p>
            <a:pPr marL="857250" lvl="2"/>
            <a:r>
              <a:rPr lang="en-US" sz="1600" dirty="0" smtClean="0"/>
              <a:t>Duration: 10 seconds</a:t>
            </a:r>
          </a:p>
          <a:p>
            <a:pPr marL="857250" lvl="2"/>
            <a:r>
              <a:rPr lang="en-US" sz="1600" dirty="0" smtClean="0"/>
              <a:t>Altitude: 80 ft. AGL</a:t>
            </a:r>
          </a:p>
          <a:p>
            <a:pPr marL="457200" lvl="1"/>
            <a:r>
              <a:rPr lang="en-US" dirty="0" smtClean="0"/>
              <a:t>Duration: 3 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7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using 6-DOF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D2BE101-6812-44E0-95F4-82E0C98655D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2344" r="7744"/>
          <a:stretch/>
        </p:blipFill>
        <p:spPr>
          <a:xfrm>
            <a:off x="2997209" y="767991"/>
            <a:ext cx="3149581" cy="2611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2300" r="8090"/>
          <a:stretch/>
        </p:blipFill>
        <p:spPr>
          <a:xfrm>
            <a:off x="6116574" y="767991"/>
            <a:ext cx="3008376" cy="2578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463387" y="1988572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0000"/>
                </a:solidFill>
              </a:rPr>
              <a:t>Latitude (deg.)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2384" y="3252828"/>
            <a:ext cx="1234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000000"/>
                </a:solidFill>
              </a:rPr>
              <a:t>Longitude (deg.)</a:t>
            </a:r>
            <a:endParaRPr lang="en-US" sz="1050" b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784" t="5630" r="8337" b="7647"/>
          <a:stretch/>
        </p:blipFill>
        <p:spPr>
          <a:xfrm>
            <a:off x="110410" y="781213"/>
            <a:ext cx="2861390" cy="24364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565" y="3524007"/>
            <a:ext cx="2431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Ground track deviation due to </a:t>
            </a:r>
            <a:r>
              <a:rPr lang="en-US" dirty="0" err="1" smtClean="0"/>
              <a:t>sUTG’s</a:t>
            </a:r>
            <a:r>
              <a:rPr lang="en-US" dirty="0" smtClean="0"/>
              <a:t> treatment waypoints leading to acute angles as “fly-by” rather than “fly-over”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6452" y="3485907"/>
            <a:ext cx="2431096" cy="2069425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sUTG initially overshoots the cruise altitude by 25 feet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Result of low level controller gains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Deviation in total flight time is due to “fly-over” waypoint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55704" y="3524007"/>
            <a:ext cx="2431096" cy="285774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deviations with the climb and descent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overall conformance over the entire mission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5943600"/>
            <a:ext cx="894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Overall, sUTG shows good conformance with 6-DOF model for both simulations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5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analyses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Fly two sUAS missions, assess Loss of Separation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67A978-CECD-4B87-BA02-31CD431BAEB0}" type="datetime1">
              <a:rPr lang="en-US" smtClean="0"/>
              <a:pPr/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4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sUAS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D2BE101-6812-44E0-95F4-82E0C98655D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3538" t="12935" r="24521" b="11512"/>
          <a:stretch/>
        </p:blipFill>
        <p:spPr>
          <a:xfrm>
            <a:off x="2133600" y="893592"/>
            <a:ext cx="2773616" cy="2306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896" t="9114" r="6579" b="2775"/>
          <a:stretch/>
        </p:blipFill>
        <p:spPr>
          <a:xfrm>
            <a:off x="5181600" y="893592"/>
            <a:ext cx="2590800" cy="2311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52800"/>
            <a:ext cx="7525685" cy="30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  <a:cs typeface="+mj-cs"/>
              </a:rPr>
              <a:t>PROBLEM   DESCRIPTION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What is the problem? How will SAFE sUAS help?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33D802-CD8C-44BD-9484-97244D714CF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7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000" dirty="0"/>
              <a:t>100 flights for each application </a:t>
            </a:r>
            <a:r>
              <a:rPr lang="en-US" sz="2000" dirty="0">
                <a:sym typeface="Wingdings" panose="05000000000000000000" pitchFamily="2" charset="2"/>
              </a:rPr>
              <a:t> 200 sUAS </a:t>
            </a:r>
            <a:r>
              <a:rPr lang="en-US" sz="2000" dirty="0" smtClean="0">
                <a:sym typeface="Wingdings" panose="05000000000000000000" pitchFamily="2" charset="2"/>
              </a:rPr>
              <a:t>flights total</a:t>
            </a:r>
            <a:endParaRPr lang="en-US" sz="2000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Flights simulated during an 8 hr. window  9 AM to 5 PM EST</a:t>
            </a:r>
          </a:p>
          <a:p>
            <a:pPr lvl="1"/>
            <a:r>
              <a:rPr lang="en-US" sz="1800" dirty="0"/>
              <a:t>Typical business hours of operation</a:t>
            </a:r>
          </a:p>
          <a:p>
            <a:r>
              <a:rPr lang="en-US" sz="2000" dirty="0" smtClean="0"/>
              <a:t>Safety Metric: Potential </a:t>
            </a:r>
            <a:r>
              <a:rPr lang="en-US" sz="2000" dirty="0"/>
              <a:t>loss-of-separation (LOS) </a:t>
            </a:r>
            <a:r>
              <a:rPr lang="en-US" sz="2000" dirty="0" smtClean="0"/>
              <a:t>events</a:t>
            </a:r>
            <a:endParaRPr lang="en-US" sz="2000" dirty="0"/>
          </a:p>
          <a:p>
            <a:pPr lvl="1"/>
            <a:r>
              <a:rPr lang="en-US" sz="1800" dirty="0" smtClean="0"/>
              <a:t>Assumption: LOS for sUAS is defined as an instance when two sUAS are closer than 50 ft. horizontally or vertically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D2BE101-6812-44E0-95F4-82E0C98655D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60474"/>
              </p:ext>
            </p:extLst>
          </p:nvPr>
        </p:nvGraphicFramePr>
        <p:xfrm>
          <a:off x="1524000" y="3124200"/>
          <a:ext cx="441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0">
                  <a:extLst>
                    <a:ext uri="{9D8B030D-6E8A-4147-A177-3AD203B41FA5}">
                      <a16:colId xmlns="" xmlns:a16="http://schemas.microsoft.com/office/drawing/2014/main" val="3222975406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1318940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flights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17735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Potential flight pairs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19,900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3666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Flight pairs </a:t>
                      </a:r>
                      <a:r>
                        <a:rPr lang="en-US" dirty="0" smtClean="0"/>
                        <a:t>airborne at same time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068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Flight pairs with LOS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34380805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148383" y="4579600"/>
            <a:ext cx="4538417" cy="1583281"/>
            <a:chOff x="21208" y="1956774"/>
            <a:chExt cx="8619634" cy="435090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208" y="2600385"/>
              <a:ext cx="5486400" cy="370729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116418" y="4199509"/>
              <a:ext cx="678730" cy="509048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6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116418" y="3824384"/>
              <a:ext cx="923767" cy="375125"/>
            </a:xfrm>
            <a:prstGeom prst="line">
              <a:avLst/>
            </a:prstGeom>
            <a:ln w="9525">
              <a:solidFill>
                <a:srgbClr val="FFC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116418" y="4517347"/>
              <a:ext cx="923767" cy="191210"/>
            </a:xfrm>
            <a:prstGeom prst="line">
              <a:avLst/>
            </a:prstGeom>
            <a:ln w="9525">
              <a:solidFill>
                <a:srgbClr val="FFC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795148" y="4517347"/>
              <a:ext cx="1179883" cy="191210"/>
            </a:xfrm>
            <a:prstGeom prst="line">
              <a:avLst/>
            </a:prstGeom>
            <a:ln w="9525">
              <a:solidFill>
                <a:srgbClr val="FFC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0185" y="3824384"/>
              <a:ext cx="934846" cy="692963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69042" y="1956774"/>
              <a:ext cx="2971800" cy="16764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14" name="Straight Connector 13"/>
            <p:cNvCxnSpPr/>
            <p:nvPr/>
          </p:nvCxnSpPr>
          <p:spPr>
            <a:xfrm flipV="1">
              <a:off x="5128181" y="1956776"/>
              <a:ext cx="540861" cy="1867608"/>
            </a:xfrm>
            <a:prstGeom prst="line">
              <a:avLst/>
            </a:prstGeom>
            <a:ln w="9525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128181" y="3824384"/>
              <a:ext cx="157041" cy="20086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16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5128181" y="3633174"/>
              <a:ext cx="540861" cy="392072"/>
            </a:xfrm>
            <a:prstGeom prst="line">
              <a:avLst/>
            </a:prstGeom>
            <a:ln w="9525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285222" y="3633174"/>
              <a:ext cx="3355620" cy="392071"/>
            </a:xfrm>
            <a:prstGeom prst="line">
              <a:avLst/>
            </a:prstGeom>
            <a:ln w="9525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6881896" y="601635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Modeling performance of each aircraft is necessary for any sUAS operations technology</a:t>
            </a:r>
          </a:p>
          <a:p>
            <a:pPr lvl="1"/>
            <a:r>
              <a:rPr lang="en-US" dirty="0" smtClean="0"/>
              <a:t>Majority of pilots and even some manufacturers are unaware of performance limits</a:t>
            </a:r>
          </a:p>
          <a:p>
            <a:endParaRPr lang="en-US" dirty="0" smtClean="0"/>
          </a:p>
          <a:p>
            <a:r>
              <a:rPr lang="en-US" dirty="0" smtClean="0"/>
              <a:t>Critical to model battery drain, the UAS performance is closely tied to battery remaining.</a:t>
            </a:r>
          </a:p>
          <a:p>
            <a:pPr lvl="1"/>
            <a:r>
              <a:rPr lang="en-US" dirty="0" smtClean="0"/>
              <a:t>Need battery information for mission planning, contingency management, and performance estimation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Medium fidelity trajectory model informed by high fidelity performance data performs well</a:t>
            </a:r>
          </a:p>
          <a:p>
            <a:pPr lvl="1"/>
            <a:r>
              <a:rPr lang="en-US" dirty="0" smtClean="0"/>
              <a:t>Code is efficient enough to simulate large number of aircraft</a:t>
            </a:r>
          </a:p>
          <a:p>
            <a:pPr lvl="1"/>
            <a:r>
              <a:rPr lang="en-US" dirty="0" smtClean="0"/>
              <a:t>Results show good conformance with high fidelity model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BAE3400-CCA9-4B24-A220-538D87E9DA4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AE8017EC-A271-4F46-AD77-57AE822D3E42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3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Perform </a:t>
            </a:r>
            <a:r>
              <a:rPr lang="en-US" dirty="0"/>
              <a:t>market survey to identify </a:t>
            </a:r>
            <a:r>
              <a:rPr lang="en-US" sz="2800" b="1" dirty="0"/>
              <a:t>five most popular sUAS</a:t>
            </a:r>
            <a:r>
              <a:rPr lang="en-US" dirty="0"/>
              <a:t> and choose five sUAS to model</a:t>
            </a:r>
          </a:p>
          <a:p>
            <a:pPr lvl="1"/>
            <a:r>
              <a:rPr lang="en-US" dirty="0"/>
              <a:t>Ensure at least one fixed wing, rotorcraft and hybrid sUAS is chosen.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Develop </a:t>
            </a:r>
            <a:r>
              <a:rPr lang="en-US" sz="2800" b="1" dirty="0"/>
              <a:t>performance tables</a:t>
            </a:r>
            <a:r>
              <a:rPr lang="en-US" dirty="0"/>
              <a:t> for selected sUAS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Enhance UTG to account for impact of </a:t>
            </a:r>
            <a:r>
              <a:rPr lang="en-US" sz="2800" b="1" dirty="0"/>
              <a:t>winds and gusts</a:t>
            </a:r>
            <a:endParaRPr lang="en-US" b="1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Enhance UTG to account for </a:t>
            </a:r>
            <a:r>
              <a:rPr lang="en-US" sz="2800" b="1" dirty="0"/>
              <a:t>sensor uncertainty</a:t>
            </a:r>
            <a:endParaRPr lang="en-US" b="1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Model the impact of </a:t>
            </a:r>
            <a:r>
              <a:rPr lang="en-US" sz="2600" b="1" dirty="0"/>
              <a:t>non-standard sUAS configurations</a:t>
            </a:r>
            <a:endParaRPr lang="en-US" b="1" dirty="0"/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Perform </a:t>
            </a:r>
            <a:r>
              <a:rPr lang="en-US" sz="2600" b="1" dirty="0"/>
              <a:t>flight tests to validate</a:t>
            </a:r>
            <a:r>
              <a:rPr lang="en-US" dirty="0"/>
              <a:t> UTG predictions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Develop sUAS missions around expected operations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Analyze the </a:t>
            </a:r>
            <a:r>
              <a:rPr lang="en-US" sz="2600" b="1" dirty="0" smtClean="0"/>
              <a:t>safety impacts</a:t>
            </a:r>
            <a:r>
              <a:rPr lang="en-US" dirty="0" smtClean="0"/>
              <a:t> </a:t>
            </a:r>
            <a:r>
              <a:rPr lang="en-US" dirty="0"/>
              <a:t>of operating sUAS mission on NAS safety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II Plans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BAE3400-CCA9-4B24-A220-538D87E9DA4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AE8017EC-A271-4F46-AD77-57AE822D3E42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2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9280" y="1676400"/>
            <a:ext cx="5017720" cy="2246769"/>
          </a:xfrm>
          <a:prstGeom prst="rect">
            <a:avLst/>
          </a:prstGeom>
          <a:solidFill>
            <a:srgbClr val="0A2E5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C000"/>
                </a:solidFill>
              </a:rPr>
              <a:t>For questions or comments </a:t>
            </a:r>
          </a:p>
          <a:p>
            <a:pPr algn="ctr"/>
            <a:r>
              <a:rPr lang="en-US" sz="2800" b="1" dirty="0" smtClean="0">
                <a:solidFill>
                  <a:srgbClr val="FFC000"/>
                </a:solidFill>
              </a:rPr>
              <a:t>contact</a:t>
            </a:r>
          </a:p>
          <a:p>
            <a:pPr algn="ctr"/>
            <a:endParaRPr lang="en-US" sz="2800" b="1" dirty="0">
              <a:solidFill>
                <a:srgbClr val="FFC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C000"/>
                </a:solidFill>
              </a:rPr>
              <a:t>Ankit Tyagi</a:t>
            </a:r>
          </a:p>
          <a:p>
            <a:pPr algn="ctr"/>
            <a:r>
              <a:rPr lang="en-US" sz="2800" b="1" dirty="0" smtClean="0">
                <a:solidFill>
                  <a:srgbClr val="FFC000"/>
                </a:solidFill>
              </a:rPr>
              <a:t>Mail: atyagi@i-a-i.com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41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4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Problem and Proposed Solution</a:t>
            </a: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27651" name="Content Placeholder 1"/>
          <p:cNvSpPr>
            <a:spLocks noGrp="1"/>
          </p:cNvSpPr>
          <p:nvPr>
            <p:ph idx="13"/>
          </p:nvPr>
        </p:nvSpPr>
        <p:spPr>
          <a:xfrm>
            <a:off x="39898" y="925359"/>
            <a:ext cx="5217902" cy="5323041"/>
          </a:xfrm>
        </p:spPr>
        <p:txBody>
          <a:bodyPr>
            <a:normAutofit lnSpcReduction="10000"/>
          </a:bodyPr>
          <a:lstStyle/>
          <a:p>
            <a:r>
              <a:rPr lang="en-US" dirty="0">
                <a:ea typeface="ＭＳ Ｐゴシック" pitchFamily="34" charset="-128"/>
              </a:rPr>
              <a:t>No standard safety tool for </a:t>
            </a:r>
            <a:r>
              <a:rPr lang="en-US" dirty="0" err="1" smtClean="0">
                <a:ea typeface="ＭＳ Ｐゴシック" pitchFamily="34" charset="-128"/>
              </a:rPr>
              <a:t>sUASs</a:t>
            </a:r>
            <a:r>
              <a:rPr lang="en-US" dirty="0" smtClean="0">
                <a:ea typeface="ＭＳ Ｐゴシック" pitchFamily="34" charset="-128"/>
              </a:rPr>
              <a:t> exists today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Safety </a:t>
            </a:r>
            <a:r>
              <a:rPr lang="en-US" dirty="0">
                <a:ea typeface="ＭＳ Ｐゴシック" pitchFamily="34" charset="-128"/>
              </a:rPr>
              <a:t>procedures for sUAS will require ability to simulate sUAS trajectories with high level of precision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SAFE sUAS Approach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Develop medium fidelity sUAS trajectory model informed by high fidelity simulations and flight test for variety of </a:t>
            </a:r>
            <a:r>
              <a:rPr lang="en-US" dirty="0" err="1" smtClean="0">
                <a:ea typeface="ＭＳ Ｐゴシック" pitchFamily="34" charset="-128"/>
              </a:rPr>
              <a:t>sUASs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r>
              <a:rPr lang="en-US" dirty="0" smtClean="0">
                <a:ea typeface="ＭＳ Ｐゴシック" pitchFamily="34" charset="-128"/>
              </a:rPr>
              <a:t>Use these models as inputs to existing UAS safety models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E5AF4C6-54EE-48F6-9E59-2E27A5E7D67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074" name="Picture 2" descr="This image shows applications for small UAV, including agriculture, surveillance, photo, search and rescue, and cargo delivery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42292"/>
            <a:ext cx="359828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27690" y="3389159"/>
            <a:ext cx="35877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Small UAS in the NAS OV1 (UTM Project)</a:t>
            </a:r>
          </a:p>
          <a:p>
            <a:pPr algn="ctr"/>
            <a:endParaRPr lang="en-US" sz="1400" dirty="0">
              <a:solidFill>
                <a:srgbClr val="000000"/>
              </a:solidFill>
            </a:endParaRPr>
          </a:p>
          <a:p>
            <a:pPr lvl="0" algn="ctr"/>
            <a:r>
              <a:rPr lang="en-US" altLang="en-US" sz="1400" b="1" i="1" dirty="0" smtClean="0">
                <a:solidFill>
                  <a:srgbClr val="000000"/>
                </a:solidFill>
                <a:cs typeface="Arial" panose="020B0604020202020204" pitchFamily="34" charset="0"/>
              </a:rPr>
              <a:t>“Currently</a:t>
            </a:r>
            <a:r>
              <a:rPr lang="en-US" altLang="en-US" sz="1400" b="1" i="1" dirty="0">
                <a:solidFill>
                  <a:srgbClr val="000000"/>
                </a:solidFill>
                <a:cs typeface="Arial" panose="020B0604020202020204" pitchFamily="34" charset="0"/>
              </a:rPr>
              <a:t>, there is no established infrastructure to enable and safely manage the widespread use of low-altitude airspace and </a:t>
            </a:r>
            <a:r>
              <a:rPr lang="en-US" altLang="en-US" sz="1400" b="1" i="1" dirty="0">
                <a:solidFill>
                  <a:srgbClr val="000000"/>
                </a:solidFill>
              </a:rPr>
              <a:t>UAS </a:t>
            </a:r>
            <a:r>
              <a:rPr lang="en-US" altLang="en-US" sz="1400" b="1" i="1" dirty="0">
                <a:solidFill>
                  <a:srgbClr val="000000"/>
                </a:solidFill>
                <a:cs typeface="Arial" panose="020B0604020202020204" pitchFamily="34" charset="0"/>
              </a:rPr>
              <a:t>operations, regardless of the type of </a:t>
            </a:r>
            <a:r>
              <a:rPr lang="en-US" altLang="en-US" sz="1400" b="1" i="1" dirty="0" smtClean="0">
                <a:solidFill>
                  <a:srgbClr val="000000"/>
                </a:solidFill>
              </a:rPr>
              <a:t>UAS”</a:t>
            </a:r>
          </a:p>
          <a:p>
            <a:pPr lvl="0" algn="ctr"/>
            <a:endParaRPr lang="en-US" altLang="en-US" sz="1400" dirty="0">
              <a:solidFill>
                <a:srgbClr val="000000"/>
              </a:solidFill>
            </a:endParaRPr>
          </a:p>
          <a:p>
            <a:pPr lvl="0" algn="ctr"/>
            <a:endParaRPr lang="en-US" altLang="en-US" sz="1400" dirty="0">
              <a:solidFill>
                <a:srgbClr val="000000"/>
              </a:solidFill>
            </a:endParaRPr>
          </a:p>
          <a:p>
            <a:pPr algn="ctr"/>
            <a:endParaRPr lang="en-US" sz="1400" dirty="0" smtClean="0">
              <a:solidFill>
                <a:srgbClr val="000000"/>
              </a:solidFill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Ref</a:t>
            </a:r>
            <a:r>
              <a:rPr lang="en-US" sz="1400" dirty="0">
                <a:solidFill>
                  <a:srgbClr val="000000"/>
                </a:solidFill>
              </a:rPr>
              <a:t>: https://utm.arc.nasa.gov/index.shtml</a:t>
            </a:r>
          </a:p>
        </p:txBody>
      </p:sp>
    </p:spTree>
    <p:extLst>
      <p:ext uri="{BB962C8B-B14F-4D97-AF65-F5344CB8AC3E}">
        <p14:creationId xmlns:p14="http://schemas.microsoft.com/office/powerpoint/2010/main" val="350379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Phase I Work Plan</a:t>
            </a:r>
          </a:p>
        </p:txBody>
      </p:sp>
      <p:sp>
        <p:nvSpPr>
          <p:cNvPr id="38916" name="Content Placeholder 2"/>
          <p:cNvSpPr>
            <a:spLocks noGrp="1"/>
          </p:cNvSpPr>
          <p:nvPr>
            <p:ph idx="13"/>
          </p:nvPr>
        </p:nvSpPr>
        <p:spPr>
          <a:xfrm>
            <a:off x="212942" y="914400"/>
            <a:ext cx="8743167" cy="5473874"/>
          </a:xfrm>
        </p:spPr>
        <p:txBody>
          <a:bodyPr>
            <a:normAutofit/>
          </a:bodyPr>
          <a:lstStyle/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2E5AF4C6-54EE-48F6-9E59-2E27A5E7D67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65342" y="972590"/>
            <a:ext cx="8523825" cy="535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ea typeface="+mn-ea"/>
                <a:cs typeface="Arial" charset="0"/>
              </a:rPr>
              <a:t>Task 1:</a:t>
            </a:r>
            <a:r>
              <a:rPr lang="en-US" dirty="0">
                <a:latin typeface="Arial" charset="0"/>
                <a:ea typeface="+mn-ea"/>
                <a:cs typeface="Arial" charset="0"/>
              </a:rPr>
              <a:t> </a:t>
            </a:r>
            <a:r>
              <a:rPr lang="en-US" dirty="0"/>
              <a:t>Hold kickoff meeting and establish program </a:t>
            </a:r>
            <a:r>
              <a:rPr lang="en-US" dirty="0" smtClean="0"/>
              <a:t>requirements</a:t>
            </a: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  <a:p>
            <a:pPr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Task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2: </a:t>
            </a:r>
            <a:r>
              <a:rPr lang="en-US" dirty="0"/>
              <a:t>Setup 6-DOF flight dynamics and control simulation</a:t>
            </a: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b="1" dirty="0" smtClean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Task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3: </a:t>
            </a:r>
            <a:r>
              <a:rPr lang="en-US" dirty="0"/>
              <a:t>Use 6-DOF closed-loop flight simulation for generation of sUAS performance files</a:t>
            </a: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b="1" dirty="0" smtClean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Task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4: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/>
              <a:t>Modify KTG for sUAS trajectory generation using performance files from Task 3</a:t>
            </a:r>
          </a:p>
          <a:p>
            <a:pPr>
              <a:defRPr/>
            </a:pPr>
            <a:endParaRPr lang="en-US" b="1" dirty="0" smtClean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Task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5: </a:t>
            </a:r>
            <a:r>
              <a:rPr lang="en-US" dirty="0"/>
              <a:t>Validate modified-KTG trajectories against 6-DOF simulation</a:t>
            </a: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b="1" dirty="0" smtClean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Task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6: </a:t>
            </a:r>
            <a:r>
              <a:rPr lang="en-US" dirty="0"/>
              <a:t>Demonstrate prototype simulation analysis results for </a:t>
            </a:r>
            <a:r>
              <a:rPr lang="en-US" dirty="0" smtClean="0"/>
              <a:t>sUAS</a:t>
            </a: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Task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7: </a:t>
            </a:r>
            <a:r>
              <a:rPr lang="en-US" dirty="0"/>
              <a:t>Develop concepts for Phase II and </a:t>
            </a:r>
            <a:r>
              <a:rPr lang="en-US" dirty="0" smtClean="0"/>
              <a:t>transition</a:t>
            </a: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marL="0" indent="0">
              <a:buNone/>
              <a:defRPr/>
            </a:pPr>
            <a:r>
              <a:rPr lang="en-US" b="1" dirty="0" smtClean="0">
                <a:latin typeface="Arial" charset="0"/>
                <a:cs typeface="Arial" charset="0"/>
              </a:rPr>
              <a:t>Additional Tasks Executed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High fidelity battery drain modeling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Hardware in the loop testing for battery drain rate</a:t>
            </a: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  <a:p>
            <a:pPr>
              <a:defRPr/>
            </a:pPr>
            <a:endParaRPr lang="en-US" dirty="0"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09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914401"/>
            <a:ext cx="82296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Developed a </a:t>
            </a:r>
            <a:r>
              <a:rPr lang="en-US" sz="3000" b="1" dirty="0" smtClean="0">
                <a:solidFill>
                  <a:srgbClr val="00B050"/>
                </a:solidFill>
              </a:rPr>
              <a:t>scalable</a:t>
            </a:r>
            <a:r>
              <a:rPr lang="en-US" sz="3000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smtClean="0"/>
              <a:t>trajectory modeling </a:t>
            </a:r>
            <a:br>
              <a:rPr lang="en-US" dirty="0" smtClean="0"/>
            </a:br>
            <a:r>
              <a:rPr lang="en-US" dirty="0" smtClean="0"/>
              <a:t>architecture </a:t>
            </a:r>
            <a:r>
              <a:rPr lang="en-US" dirty="0" smtClean="0"/>
              <a:t>that allows for integrating </a:t>
            </a:r>
            <a:r>
              <a:rPr lang="en-US" sz="2600" b="1" dirty="0" smtClean="0">
                <a:solidFill>
                  <a:srgbClr val="00B050"/>
                </a:solidFill>
              </a:rPr>
              <a:t>high fidelity</a:t>
            </a:r>
            <a:r>
              <a:rPr lang="en-US" sz="2200" b="1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performance data with medium fidelity trajectory models</a:t>
            </a:r>
          </a:p>
          <a:p>
            <a:endParaRPr lang="en-US" dirty="0" smtClean="0"/>
          </a:p>
          <a:p>
            <a:r>
              <a:rPr lang="en-US" dirty="0" smtClean="0"/>
              <a:t>Developed </a:t>
            </a:r>
            <a:r>
              <a:rPr lang="en-US" sz="2800" b="1" dirty="0" smtClean="0">
                <a:solidFill>
                  <a:srgbClr val="00B050"/>
                </a:solidFill>
              </a:rPr>
              <a:t>trajectory generator </a:t>
            </a:r>
            <a:r>
              <a:rPr lang="en-US" dirty="0" smtClean="0"/>
              <a:t>for rotorcraft sUAS and validated the results using high fidelity </a:t>
            </a:r>
            <a:r>
              <a:rPr lang="en-US" sz="2800" b="1" dirty="0" smtClean="0">
                <a:solidFill>
                  <a:srgbClr val="00B050"/>
                </a:solidFill>
              </a:rPr>
              <a:t>6-DOF simulations</a:t>
            </a:r>
            <a:endParaRPr lang="en-US" b="1" dirty="0" smtClean="0">
              <a:solidFill>
                <a:srgbClr val="00B05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Developed </a:t>
            </a:r>
            <a:r>
              <a:rPr lang="en-US" dirty="0"/>
              <a:t>high fidelity </a:t>
            </a:r>
            <a:r>
              <a:rPr lang="en-US" sz="2800" b="1" dirty="0">
                <a:solidFill>
                  <a:srgbClr val="00B050"/>
                </a:solidFill>
              </a:rPr>
              <a:t>battery drain rate model </a:t>
            </a:r>
            <a:r>
              <a:rPr lang="en-US" dirty="0"/>
              <a:t>validated by </a:t>
            </a:r>
            <a:r>
              <a:rPr lang="en-US" sz="2800" b="1" dirty="0">
                <a:solidFill>
                  <a:srgbClr val="00B050"/>
                </a:solidFill>
              </a:rPr>
              <a:t>hardware in the loop</a:t>
            </a:r>
            <a:r>
              <a:rPr lang="en-US" dirty="0"/>
              <a:t> tests </a:t>
            </a:r>
          </a:p>
          <a:p>
            <a:endParaRPr lang="en-US" dirty="0"/>
          </a:p>
          <a:p>
            <a:r>
              <a:rPr lang="en-US" dirty="0" smtClean="0"/>
              <a:t>Performed preliminary </a:t>
            </a:r>
            <a:r>
              <a:rPr lang="en-US" sz="2600" b="1" dirty="0" smtClean="0">
                <a:solidFill>
                  <a:srgbClr val="00B050"/>
                </a:solidFill>
              </a:rPr>
              <a:t>safety analysis</a:t>
            </a:r>
            <a:r>
              <a:rPr lang="en-US" sz="2600" b="1" dirty="0" smtClean="0"/>
              <a:t> </a:t>
            </a:r>
            <a:r>
              <a:rPr lang="en-US" dirty="0" smtClean="0"/>
              <a:t>for package delivery and aerial imaging missions using sUAS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 Highlights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7854" r="3371" b="4712"/>
          <a:stretch>
            <a:fillRect/>
          </a:stretch>
        </p:blipFill>
        <p:spPr bwMode="auto">
          <a:xfrm>
            <a:off x="6232230" y="5029200"/>
            <a:ext cx="2318339" cy="132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3D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1567" r="10000" b="33767"/>
          <a:stretch/>
        </p:blipFill>
        <p:spPr bwMode="auto">
          <a:xfrm>
            <a:off x="6951783" y="5968365"/>
            <a:ext cx="87923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745" y="5939696"/>
            <a:ext cx="753939" cy="4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9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ea typeface="+mj-ea"/>
                <a:cs typeface="+mj-cs"/>
              </a:rPr>
              <a:t>Technical Overview</a:t>
            </a:r>
            <a:endParaRPr lang="en-US" sz="3200" dirty="0"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33D802-CD8C-44BD-9484-97244D714CF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8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457200" y="3581400"/>
            <a:ext cx="8229600" cy="25908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UAS Flight Demand</a:t>
            </a:r>
          </a:p>
          <a:p>
            <a:pPr lvl="1"/>
            <a:r>
              <a:rPr lang="en-US" dirty="0" smtClean="0"/>
              <a:t>Flight plan-like information for each sUAS flight</a:t>
            </a:r>
          </a:p>
          <a:p>
            <a:pPr lvl="1"/>
            <a:r>
              <a:rPr lang="en-US" dirty="0" smtClean="0"/>
              <a:t>Sample flight plans were developed for this briefing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Rotorcraft Performance Database (RPD)</a:t>
            </a:r>
          </a:p>
          <a:p>
            <a:pPr lvl="1"/>
            <a:r>
              <a:rPr lang="en-US" dirty="0" smtClean="0"/>
              <a:t>Aircraft performance under different mission segment and altitude combinations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sUAS Trajectory Generator (sUTG)</a:t>
            </a:r>
          </a:p>
          <a:p>
            <a:pPr lvl="1"/>
            <a:r>
              <a:rPr lang="en-US" dirty="0" smtClean="0"/>
              <a:t>3 DOF trajectory model that computes flight trajectories at 500 millisecond interval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34" charset="-128"/>
              </a:rPr>
              <a:t>sUAS</a:t>
            </a:r>
            <a:r>
              <a:rPr lang="en-US" dirty="0" smtClean="0">
                <a:ea typeface="ＭＳ Ｐゴシック" pitchFamily="34" charset="-128"/>
              </a:rPr>
              <a:t> Trajectory Generator (</a:t>
            </a:r>
            <a:r>
              <a:rPr lang="en-US" dirty="0" err="1" smtClean="0">
                <a:ea typeface="ＭＳ Ｐゴシック" pitchFamily="34" charset="-128"/>
              </a:rPr>
              <a:t>sUTG</a:t>
            </a:r>
            <a:r>
              <a:rPr lang="en-US" dirty="0" smtClean="0">
                <a:ea typeface="ＭＳ Ｐゴシック" pitchFamily="34" charset="-128"/>
              </a:rPr>
              <a:t>) </a:t>
            </a:r>
            <a:r>
              <a:rPr lang="en-US" dirty="0" smtClean="0">
                <a:ea typeface="ＭＳ Ｐゴシック" pitchFamily="34" charset="-128"/>
              </a:rPr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AA7D511-7079-4857-872F-E9A833BABFF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Proprietary Intelligent Automation, Inc.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4767A978-CECD-4B87-BA02-31CD431BAEB0}" type="datetime1">
              <a:rPr lang="en-US" smtClean="0"/>
              <a:pPr>
                <a:defRPr/>
              </a:pPr>
              <a:t>12/2/16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6" y="744016"/>
            <a:ext cx="8834147" cy="2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2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AI Presentation Template">
  <a:themeElements>
    <a:clrScheme name="Circuit 1">
      <a:dk1>
        <a:srgbClr val="0A2E54"/>
      </a:dk1>
      <a:lt1>
        <a:srgbClr val="FFFFFF"/>
      </a:lt1>
      <a:dk2>
        <a:srgbClr val="0A2E54"/>
      </a:dk2>
      <a:lt2>
        <a:srgbClr val="B3B3B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FF"/>
      </a:hlink>
      <a:folHlink>
        <a:srgbClr val="C04FFF"/>
      </a:folHlink>
    </a:clrScheme>
    <a:fontScheme name="Circuit1">
      <a:majorFont>
        <a:latin typeface="Microsoft Sans Serif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owerPoint_Template.ppt [Compatibility Mode]" id="{0A71EF64-1656-4C5F-82CC-E1E91C7CAD00}" vid="{085A5C22-8163-41FA-9F1F-B05EB550AD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</Template>
  <TotalTime>10886</TotalTime>
  <Words>2587</Words>
  <Application>Microsoft Macintosh PowerPoint</Application>
  <PresentationFormat>On-screen Show (4:3)</PresentationFormat>
  <Paragraphs>586</Paragraphs>
  <Slides>43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IAI Presentation Template</vt:lpstr>
      <vt:lpstr>Equation</vt:lpstr>
      <vt:lpstr>PowerPoint Presentation</vt:lpstr>
      <vt:lpstr> Presentation Outline</vt:lpstr>
      <vt:lpstr>Project Schedule</vt:lpstr>
      <vt:lpstr>PROBLEM   DESCRIPTION</vt:lpstr>
      <vt:lpstr>Problem and Proposed Solution</vt:lpstr>
      <vt:lpstr>Phase I Work Plan</vt:lpstr>
      <vt:lpstr>Phase I Highlights</vt:lpstr>
      <vt:lpstr>Technical Overview</vt:lpstr>
      <vt:lpstr>sUAS Trajectory Generator (sUTG) Overview</vt:lpstr>
      <vt:lpstr>RPD Development</vt:lpstr>
      <vt:lpstr>SAFE sUAS Workflow</vt:lpstr>
      <vt:lpstr>Detailed technical discussion</vt:lpstr>
      <vt:lpstr>sUTG Architecture</vt:lpstr>
      <vt:lpstr>sUTG: Equations of Motion</vt:lpstr>
      <vt:lpstr>sUTG: Low Level Controller</vt:lpstr>
      <vt:lpstr>Rotorcraft Performance Database</vt:lpstr>
      <vt:lpstr>Use of RPD</vt:lpstr>
      <vt:lpstr>Detailed technical discussion</vt:lpstr>
      <vt:lpstr>Overview</vt:lpstr>
      <vt:lpstr>Overview</vt:lpstr>
      <vt:lpstr>6-DOF Quadcopter Dynamics</vt:lpstr>
      <vt:lpstr>6-DOF Quadcopter Modeling</vt:lpstr>
      <vt:lpstr>6-DOF Model Software Interface</vt:lpstr>
      <vt:lpstr>Simulation Platform</vt:lpstr>
      <vt:lpstr>Simulation Inputs/Outputs</vt:lpstr>
      <vt:lpstr>Battery Drain Rate Modeling</vt:lpstr>
      <vt:lpstr>Battery Modeling</vt:lpstr>
      <vt:lpstr>Battery Modeling</vt:lpstr>
      <vt:lpstr>Battery Modeling</vt:lpstr>
      <vt:lpstr>Rotorcraft Performance Database (RPD)</vt:lpstr>
      <vt:lpstr>sUAS Performance Data for IRIS (.RPD)</vt:lpstr>
      <vt:lpstr>Validation</vt:lpstr>
      <vt:lpstr>Flight Simulation 1 (High Cruise)</vt:lpstr>
      <vt:lpstr>Results</vt:lpstr>
      <vt:lpstr>Validation using 6-DOF Model</vt:lpstr>
      <vt:lpstr>Flight Simulation 2 (Short Flight)</vt:lpstr>
      <vt:lpstr>Validation using 6-DOF Model</vt:lpstr>
      <vt:lpstr>Safety analyses</vt:lpstr>
      <vt:lpstr>sUAS Simulations</vt:lpstr>
      <vt:lpstr>Simulation Setup</vt:lpstr>
      <vt:lpstr>Lessons Learned</vt:lpstr>
      <vt:lpstr>Phase II Plans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Tyagi</dc:creator>
  <cp:lastModifiedBy>Ankit Tyagi</cp:lastModifiedBy>
  <cp:revision>240</cp:revision>
  <cp:lastPrinted>2016-06-21T21:32:45Z</cp:lastPrinted>
  <dcterms:created xsi:type="dcterms:W3CDTF">2016-06-10T15:27:45Z</dcterms:created>
  <dcterms:modified xsi:type="dcterms:W3CDTF">2016-12-02T14:21:38Z</dcterms:modified>
</cp:coreProperties>
</file>